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67" r:id="rId8"/>
    <p:sldMasterId id="2147483879" r:id="rId9"/>
  </p:sldMasterIdLst>
  <p:notesMasterIdLst>
    <p:notesMasterId r:id="rId25"/>
  </p:notesMasterIdLst>
  <p:sldIdLst>
    <p:sldId id="280" r:id="rId10"/>
    <p:sldId id="284" r:id="rId11"/>
    <p:sldId id="289" r:id="rId12"/>
    <p:sldId id="257" r:id="rId13"/>
    <p:sldId id="258" r:id="rId14"/>
    <p:sldId id="274" r:id="rId15"/>
    <p:sldId id="260" r:id="rId16"/>
    <p:sldId id="270" r:id="rId17"/>
    <p:sldId id="273" r:id="rId18"/>
    <p:sldId id="292" r:id="rId19"/>
    <p:sldId id="288" r:id="rId20"/>
    <p:sldId id="283" r:id="rId21"/>
    <p:sldId id="286" r:id="rId22"/>
    <p:sldId id="261" r:id="rId23"/>
    <p:sldId id="293" r:id="rId24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6A8EB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17976" autoAdjust="0"/>
    <p:restoredTop sz="94676" autoAdjust="0"/>
  </p:normalViewPr>
  <p:slideViewPr>
    <p:cSldViewPr>
      <p:cViewPr>
        <p:scale>
          <a:sx n="73" d="100"/>
          <a:sy n="73" d="100"/>
        </p:scale>
        <p:origin x="-139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 smtClean="0"/>
            <a:t>Работники учреждений культуры</a:t>
          </a:r>
          <a:endParaRPr lang="ru-RU" sz="1600" b="1" dirty="0"/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X="188711" custScaleY="120164" custLinFactNeighborX="80996" custLinFactNeighborY="68679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3000" r="-3000"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 custLinFactNeighborX="-16683" custLinFactNeighborY="-72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3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318C-2CAF-45E9-B061-2B3099425549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AEE1-BB01-4356-9102-F1E62F636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561E-65A2-4892-9A1C-7E83D0AD7171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A6ED-EC64-4BED-B4FB-A11D27A0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1E5A-97AC-43DF-BB2D-E077C5AF83A1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BE44-DA6F-4308-91F8-60BDB6DAC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4BAE-1A97-48EE-A0D4-DE9FDF04EC11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476C-3FB4-4FBE-AFE5-D45041064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346B-5028-4067-8CF3-BBDAB3589EC1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6B69-43C2-4C08-AADB-6FD17F95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61CB-8408-404B-8095-11E708E31C7D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A885-C74F-4B1B-8017-A08849A9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77AD6362-61C9-4154-9921-FCA0E0950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66005F-D0DB-47D3-869A-BA2A59A9D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AC36A6-3AA8-4663-B452-8252FDBC1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81B-545C-4F0C-B49D-B42888CB329D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5101-DB24-47F4-AD18-F2D3A07A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2FA75-5A94-4E6E-8DD0-F15B9ED7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FBED0-434D-4DB0-9D2A-F9B423EFD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918A97-F086-4229-9E70-87DB3B076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8A713F-4042-4493-8D73-AF3C1C7D5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68D6A4-05A5-49E6-8A8F-B581BBF3F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ABAB85-F4B9-41A1-A731-DE6DF7D6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5EE99-550F-4845-8C28-2CF05D9E2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1533D-C0BC-4F91-9569-3B56B39BB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D4499-4D86-490F-BAFA-1138CB502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FF4D8F1-72F8-4D2A-AEA5-7C414A884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4D5B-1CBA-4096-B64D-4C5292016DF3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543E-02DA-4E69-9A96-2F90781D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136D48-E5CE-464A-A07E-C489C13E0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272931-D010-4E33-9F6C-CF8B64585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412006-9CCB-4F36-9084-A85B61BB7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DB7B6D-6C47-4843-80BC-4AB8DDCAA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160122-C104-42E5-8E74-1A1C71E8A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63A133-756D-4495-A0FA-C29918ED3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5B5107-3FF1-42B5-9EF5-BAD9FE8EF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95FF-5EA6-41D5-80CB-265FB08BCED9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A688-4495-4AC9-8548-4B773677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1D10-7DD5-4D6C-942E-E82AB5AB897C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BDD5-2875-45CE-986E-36513D90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74A8DCDC-971D-422E-B7C2-6A7B7BA67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DF36-CBD3-42EF-9AD1-F55D7F7D2754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CDAC-3901-4393-8A12-3165570DA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3EB194-7ECB-4FC8-A63F-F7D2B8749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AEF19-D58B-4F2C-894D-7CEBB9C6D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DB95A-BB4B-4188-9945-B3DB0254E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7763E-CCB1-4939-9405-A6A1EE9E8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80E65-24BD-490F-A4C9-96603DC33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28810-81A2-4BCA-BD62-DFD175E7F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13.05.2015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9B3215-1F47-491C-AD98-A1E71E95A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B74E0-3903-49E5-8A9A-5B41FB46A259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849CA-D3CD-4081-A910-03E3722AF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13.05.2015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13.05.2015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13.05.2015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32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13.05.2015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F4B13-EF40-48E0-B78B-F14629284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57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65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13.05.2015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457C6-10A9-4627-9783-8409B493A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13.05.2015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54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68C104D-2A47-41BD-AC84-82399DD49AF4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B11BDD-41BB-469D-992C-457186606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3375"/>
            <a:ext cx="8713788" cy="23082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Боковского сельского поселения Боковского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2015 год и на период 2016 и 2017 годов</a:t>
            </a:r>
          </a:p>
        </p:txBody>
      </p:sp>
      <p:pic>
        <p:nvPicPr>
          <p:cNvPr id="118786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АДМИНИСТРАЦИЯ БОКОВСКОГО СЕЛЬСКОГО ПОСЕЛЕНИЯ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Боковского сельского поселения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2015 – 2017 годах, тыс.рублей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/>
        </p:nvGraphicFramePr>
        <p:xfrm>
          <a:off x="611188" y="1700213"/>
          <a:ext cx="7600950" cy="4625975"/>
        </p:xfrm>
        <a:graphic>
          <a:graphicData uri="http://schemas.openxmlformats.org/drawingml/2006/table">
            <a:tbl>
              <a:tblPr/>
              <a:tblGrid>
                <a:gridCol w="4019550"/>
                <a:gridCol w="1160462"/>
                <a:gridCol w="1262063"/>
                <a:gridCol w="115887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Боковского сельского поселения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20582,5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19333,1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18728,1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«Развитие транспортной системы Боковского сельского поселения»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5114,1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6242,4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5530,8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«Охрана окружающей среды и рациональное природопользование»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качествен­ными жилищно-комму­нальными услугами насе­ления  Боковского сельского поселения 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Боковского сельского поселения»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3149,7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3125,8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общественного порядка и противодействие преступности на территории Боковского сельского поселения Боковского района»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541,6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451,1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и физической культуры в Боковском сельском поселении»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8580,2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8792,3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9013,3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«Энергоэффективность и развитие энергетики»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«Муниципальная политика»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граждан»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0563" y="130175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6255" y="452227"/>
            <a:ext cx="5612344" cy="1066800"/>
          </a:xfrm>
        </p:spPr>
        <p:txBody>
          <a:bodyPr lIns="45720" tIns="0" rIns="45720" bIns="0" anchor="b">
            <a:noAutofit/>
          </a:bodyPr>
          <a:lstStyle/>
          <a:p>
            <a:pPr eaLnBrk="1" hangingPunct="1">
              <a:defRPr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00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1A1F9-BE4C-4E3D-9578-05F08F4EAA48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6513" y="1374775"/>
            <a:ext cx="3889375" cy="10668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30056" name="Группа 19"/>
          <p:cNvGrpSpPr>
            <a:grpSpLocks/>
          </p:cNvGrpSpPr>
          <p:nvPr/>
        </p:nvGrpSpPr>
        <p:grpSpPr bwMode="auto">
          <a:xfrm>
            <a:off x="4025900" y="1971675"/>
            <a:ext cx="1266825" cy="606425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7" name="Группа 22"/>
          <p:cNvGrpSpPr>
            <a:grpSpLocks/>
          </p:cNvGrpSpPr>
          <p:nvPr/>
        </p:nvGrpSpPr>
        <p:grpSpPr bwMode="auto">
          <a:xfrm>
            <a:off x="5648325" y="1971675"/>
            <a:ext cx="1266825" cy="606425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8" name="Группа 26"/>
          <p:cNvGrpSpPr>
            <a:grpSpLocks/>
          </p:cNvGrpSpPr>
          <p:nvPr/>
        </p:nvGrpSpPr>
        <p:grpSpPr bwMode="auto">
          <a:xfrm>
            <a:off x="7329488" y="1974850"/>
            <a:ext cx="1266825" cy="60483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199" y="535669"/>
              <a:ext cx="1525432" cy="60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0200" y="1268413"/>
            <a:ext cx="1103313" cy="681037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2015 год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24525" y="1268413"/>
            <a:ext cx="1108075" cy="681037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2016 год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80288" y="1268413"/>
            <a:ext cx="1103312" cy="681037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rebuchet MS" pitchFamily="34" charset="0"/>
              </a:rPr>
              <a:t>2017 год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5925" y="1268413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963" y="1266825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851275" y="3357563"/>
            <a:ext cx="1203325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19152,00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5580063" y="3357563"/>
            <a:ext cx="1201737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23194,00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7308850" y="3357563"/>
            <a:ext cx="1130300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31019,00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1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47519-68D9-47C4-939D-136E4F1C6F4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79388" y="2060575"/>
            <a:ext cx="1871662" cy="10810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 транспортной </a:t>
            </a:r>
          </a:p>
          <a:p>
            <a:pPr algn="ctr"/>
            <a:r>
              <a:rPr lang="ru-RU" sz="1200" b="1"/>
              <a:t>системы Боковского </a:t>
            </a:r>
          </a:p>
          <a:p>
            <a:pPr algn="ctr"/>
            <a:r>
              <a:rPr lang="ru-RU" sz="1200" b="1"/>
              <a:t>сельского поселения</a:t>
            </a:r>
            <a:r>
              <a:rPr lang="ru-RU" b="1"/>
              <a:t> </a:t>
            </a:r>
          </a:p>
          <a:p>
            <a:pPr algn="ctr"/>
            <a:r>
              <a:rPr lang="ru-RU" sz="1200" b="1"/>
              <a:t>24,8%</a:t>
            </a:r>
          </a:p>
        </p:txBody>
      </p:sp>
      <p:sp>
        <p:nvSpPr>
          <p:cNvPr id="131076" name="AutoShape 7"/>
          <p:cNvSpPr>
            <a:spLocks noChangeArrowheads="1"/>
          </p:cNvSpPr>
          <p:nvPr/>
        </p:nvSpPr>
        <p:spPr bwMode="auto">
          <a:xfrm>
            <a:off x="2339975" y="2060575"/>
            <a:ext cx="2016125" cy="10810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Охрана окружающей </a:t>
            </a:r>
          </a:p>
          <a:p>
            <a:pPr algn="ctr"/>
            <a:r>
              <a:rPr lang="ru-RU" sz="1200" b="1"/>
              <a:t>среды и рациональное</a:t>
            </a:r>
          </a:p>
          <a:p>
            <a:pPr algn="ctr"/>
            <a:r>
              <a:rPr lang="ru-RU" sz="1200" b="1"/>
              <a:t> природопользование</a:t>
            </a:r>
            <a:r>
              <a:rPr lang="ru-RU" b="1"/>
              <a:t> </a:t>
            </a:r>
          </a:p>
          <a:p>
            <a:pPr algn="ctr"/>
            <a:r>
              <a:rPr lang="ru-RU" sz="1200" b="1"/>
              <a:t>1,0%</a:t>
            </a:r>
          </a:p>
        </p:txBody>
      </p:sp>
      <p:sp>
        <p:nvSpPr>
          <p:cNvPr id="131077" name="AutoShape 8"/>
          <p:cNvSpPr>
            <a:spLocks noChangeArrowheads="1"/>
          </p:cNvSpPr>
          <p:nvPr/>
        </p:nvSpPr>
        <p:spPr bwMode="auto">
          <a:xfrm>
            <a:off x="4643438" y="1989138"/>
            <a:ext cx="2305050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Обеспечение качествен</a:t>
            </a:r>
          </a:p>
          <a:p>
            <a:pPr algn="ctr"/>
            <a:r>
              <a:rPr lang="ru-RU" sz="1200" b="1"/>
              <a:t>ными жилищно-коммуналь</a:t>
            </a:r>
          </a:p>
          <a:p>
            <a:pPr algn="ctr"/>
            <a:r>
              <a:rPr lang="ru-RU" sz="1200" b="1"/>
              <a:t>Ными  услугами населения</a:t>
            </a:r>
          </a:p>
          <a:p>
            <a:pPr algn="ctr"/>
            <a:r>
              <a:rPr lang="ru-RU" sz="1200" b="1"/>
              <a:t> Боковского сельского</a:t>
            </a:r>
          </a:p>
          <a:p>
            <a:pPr algn="ctr"/>
            <a:r>
              <a:rPr lang="ru-RU" sz="1200" b="1"/>
              <a:t> поселения</a:t>
            </a:r>
            <a:r>
              <a:rPr lang="ru-RU" b="1"/>
              <a:t> </a:t>
            </a:r>
            <a:r>
              <a:rPr lang="ru-RU" sz="1200" b="1"/>
              <a:t>2,0%</a:t>
            </a:r>
          </a:p>
        </p:txBody>
      </p:sp>
      <p:sp>
        <p:nvSpPr>
          <p:cNvPr id="131078" name="AutoShape 9"/>
          <p:cNvSpPr>
            <a:spLocks noChangeArrowheads="1"/>
          </p:cNvSpPr>
          <p:nvPr/>
        </p:nvSpPr>
        <p:spPr bwMode="auto">
          <a:xfrm>
            <a:off x="7092950" y="2420938"/>
            <a:ext cx="1655763" cy="29527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Защита населе</a:t>
            </a:r>
          </a:p>
          <a:p>
            <a:pPr algn="ctr"/>
            <a:r>
              <a:rPr lang="ru-RU" sz="1200" b="1"/>
              <a:t>ния и  территории</a:t>
            </a:r>
          </a:p>
          <a:p>
            <a:pPr algn="ctr"/>
            <a:r>
              <a:rPr lang="ru-RU" sz="1200" b="1"/>
              <a:t> от чрезвычайных</a:t>
            </a:r>
          </a:p>
          <a:p>
            <a:pPr algn="ctr"/>
            <a:r>
              <a:rPr lang="ru-RU" sz="1200" b="1"/>
              <a:t> ситуаций, обеспе</a:t>
            </a:r>
          </a:p>
          <a:p>
            <a:pPr algn="ctr"/>
            <a:r>
              <a:rPr lang="ru-RU" sz="1200" b="1"/>
              <a:t>чение пожарной</a:t>
            </a:r>
          </a:p>
          <a:p>
            <a:pPr algn="ctr"/>
            <a:r>
              <a:rPr lang="ru-RU" sz="1200" b="1"/>
              <a:t> безопасности</a:t>
            </a:r>
          </a:p>
          <a:p>
            <a:pPr algn="ctr"/>
            <a:r>
              <a:rPr lang="ru-RU" sz="1200" b="1"/>
              <a:t> и безопасн</a:t>
            </a:r>
          </a:p>
          <a:p>
            <a:pPr algn="ctr"/>
            <a:r>
              <a:rPr lang="ru-RU" sz="1200" b="1"/>
              <a:t>ости людей</a:t>
            </a:r>
          </a:p>
          <a:p>
            <a:pPr algn="ctr"/>
            <a:r>
              <a:rPr lang="ru-RU" sz="1200" b="1"/>
              <a:t> на водных</a:t>
            </a:r>
          </a:p>
          <a:p>
            <a:pPr algn="ctr"/>
            <a:r>
              <a:rPr lang="ru-RU" sz="1200" b="1"/>
              <a:t> объектах </a:t>
            </a:r>
          </a:p>
          <a:p>
            <a:pPr algn="ctr"/>
            <a:r>
              <a:rPr lang="ru-RU" sz="1200" b="1"/>
              <a:t>3,6%</a:t>
            </a:r>
          </a:p>
        </p:txBody>
      </p:sp>
      <p:sp>
        <p:nvSpPr>
          <p:cNvPr id="131079" name="AutoShape 10"/>
          <p:cNvSpPr>
            <a:spLocks noChangeArrowheads="1"/>
          </p:cNvSpPr>
          <p:nvPr/>
        </p:nvSpPr>
        <p:spPr bwMode="auto">
          <a:xfrm>
            <a:off x="179388" y="3429000"/>
            <a:ext cx="1800225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Благоустройство</a:t>
            </a:r>
          </a:p>
          <a:p>
            <a:pPr algn="ctr"/>
            <a:r>
              <a:rPr lang="ru-RU" sz="1200" b="1"/>
              <a:t> территории Боковского</a:t>
            </a:r>
          </a:p>
          <a:p>
            <a:pPr algn="ctr"/>
            <a:r>
              <a:rPr lang="ru-RU" sz="1200" b="1"/>
              <a:t> сельского поселения</a:t>
            </a:r>
          </a:p>
          <a:p>
            <a:pPr algn="ctr"/>
            <a:r>
              <a:rPr lang="ru-RU" b="1"/>
              <a:t> </a:t>
            </a:r>
            <a:r>
              <a:rPr lang="ru-RU" sz="1200" b="1"/>
              <a:t>25,5%</a:t>
            </a:r>
          </a:p>
        </p:txBody>
      </p:sp>
      <p:sp>
        <p:nvSpPr>
          <p:cNvPr id="131080" name="AutoShape 11"/>
          <p:cNvSpPr>
            <a:spLocks noChangeArrowheads="1"/>
          </p:cNvSpPr>
          <p:nvPr/>
        </p:nvSpPr>
        <p:spPr bwMode="auto">
          <a:xfrm>
            <a:off x="2339975" y="3500438"/>
            <a:ext cx="1944688" cy="10795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Обеспечение обществен</a:t>
            </a:r>
          </a:p>
          <a:p>
            <a:pPr algn="ctr"/>
            <a:r>
              <a:rPr lang="ru-RU" sz="1200" b="1"/>
              <a:t>ного  порядка и проти</a:t>
            </a:r>
          </a:p>
          <a:p>
            <a:pPr algn="ctr"/>
            <a:r>
              <a:rPr lang="ru-RU" sz="1200" b="1"/>
              <a:t>водействие преступ</a:t>
            </a:r>
          </a:p>
          <a:p>
            <a:pPr algn="ctr"/>
            <a:r>
              <a:rPr lang="ru-RU" sz="1200" b="1"/>
              <a:t>ности</a:t>
            </a:r>
            <a:r>
              <a:rPr lang="ru-RU" b="1"/>
              <a:t> </a:t>
            </a:r>
            <a:r>
              <a:rPr lang="ru-RU" sz="1200" b="1"/>
              <a:t>0,3%</a:t>
            </a:r>
          </a:p>
        </p:txBody>
      </p:sp>
      <p:sp>
        <p:nvSpPr>
          <p:cNvPr id="131081" name="AutoShape 12"/>
          <p:cNvSpPr>
            <a:spLocks noChangeArrowheads="1"/>
          </p:cNvSpPr>
          <p:nvPr/>
        </p:nvSpPr>
        <p:spPr bwMode="auto">
          <a:xfrm>
            <a:off x="4500563" y="3500438"/>
            <a:ext cx="2376487" cy="10080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Муниципальная политика</a:t>
            </a:r>
          </a:p>
          <a:p>
            <a:pPr algn="ctr"/>
            <a:r>
              <a:rPr lang="ru-RU" sz="1200" b="1"/>
              <a:t>0,1% </a:t>
            </a:r>
          </a:p>
        </p:txBody>
      </p:sp>
      <p:sp>
        <p:nvSpPr>
          <p:cNvPr id="131082" name="AutoShape 13"/>
          <p:cNvSpPr>
            <a:spLocks noChangeArrowheads="1"/>
          </p:cNvSpPr>
          <p:nvPr/>
        </p:nvSpPr>
        <p:spPr bwMode="auto">
          <a:xfrm>
            <a:off x="4716463" y="5084763"/>
            <a:ext cx="2160587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Социальная поддержка</a:t>
            </a:r>
          </a:p>
          <a:p>
            <a:pPr algn="ctr"/>
            <a:r>
              <a:rPr lang="ru-RU" sz="1200" b="1"/>
              <a:t> граждан</a:t>
            </a:r>
            <a:r>
              <a:rPr lang="ru-RU" b="1"/>
              <a:t> </a:t>
            </a:r>
          </a:p>
          <a:p>
            <a:pPr algn="ctr"/>
            <a:r>
              <a:rPr lang="ru-RU" sz="1200" b="1"/>
              <a:t>1,0%</a:t>
            </a:r>
          </a:p>
        </p:txBody>
      </p:sp>
      <p:sp>
        <p:nvSpPr>
          <p:cNvPr id="131083" name="AutoShape 14"/>
          <p:cNvSpPr>
            <a:spLocks noChangeArrowheads="1"/>
          </p:cNvSpPr>
          <p:nvPr/>
        </p:nvSpPr>
        <p:spPr bwMode="auto">
          <a:xfrm>
            <a:off x="179388" y="5013325"/>
            <a:ext cx="2016125" cy="11858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Развитие культуры</a:t>
            </a:r>
          </a:p>
          <a:p>
            <a:pPr algn="ctr"/>
            <a:r>
              <a:rPr lang="ru-RU" sz="1200" b="1"/>
              <a:t> и физической культуры</a:t>
            </a:r>
          </a:p>
          <a:p>
            <a:pPr algn="ctr"/>
            <a:r>
              <a:rPr lang="ru-RU" sz="1200" b="1"/>
              <a:t>41,7%</a:t>
            </a:r>
            <a:r>
              <a:rPr lang="ru-RU" b="1"/>
              <a:t> </a:t>
            </a:r>
          </a:p>
        </p:txBody>
      </p:sp>
      <p:sp>
        <p:nvSpPr>
          <p:cNvPr id="131084" name="AutoShape 15"/>
          <p:cNvSpPr>
            <a:spLocks noChangeArrowheads="1"/>
          </p:cNvSpPr>
          <p:nvPr/>
        </p:nvSpPr>
        <p:spPr bwMode="auto">
          <a:xfrm>
            <a:off x="2339975" y="5084763"/>
            <a:ext cx="2160588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Энергоэффективность</a:t>
            </a:r>
          </a:p>
          <a:p>
            <a:pPr algn="ctr"/>
            <a:r>
              <a:rPr lang="ru-RU" sz="1200" b="1"/>
              <a:t> и развитие энергетики</a:t>
            </a:r>
          </a:p>
          <a:p>
            <a:pPr algn="ctr"/>
            <a:r>
              <a:rPr lang="ru-RU" sz="1200" b="1"/>
              <a:t>0,1%</a:t>
            </a:r>
            <a:r>
              <a:rPr lang="ru-RU" b="1"/>
              <a:t> </a:t>
            </a:r>
          </a:p>
        </p:txBody>
      </p:sp>
      <p:sp>
        <p:nvSpPr>
          <p:cNvPr id="131085" name="AutoShape 16"/>
          <p:cNvSpPr>
            <a:spLocks noChangeArrowheads="1"/>
          </p:cNvSpPr>
          <p:nvPr/>
        </p:nvSpPr>
        <p:spPr bwMode="auto">
          <a:xfrm>
            <a:off x="250825" y="333375"/>
            <a:ext cx="8497888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Доля муниципальных программ в общем объеме расходов,</a:t>
            </a:r>
          </a:p>
          <a:p>
            <a:pPr algn="ctr"/>
            <a:r>
              <a:rPr lang="ru-RU" b="1"/>
              <a:t>запланированных на реализацию муниципальных программ</a:t>
            </a:r>
          </a:p>
          <a:p>
            <a:pPr algn="ctr"/>
            <a:r>
              <a:rPr lang="ru-RU" b="1"/>
              <a:t>Боковского сельского поселения в 2015 году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32101" name="Object 5"/>
          <p:cNvGraphicFramePr>
            <a:graphicFrameLocks/>
          </p:cNvGraphicFramePr>
          <p:nvPr/>
        </p:nvGraphicFramePr>
        <p:xfrm>
          <a:off x="392113" y="1920875"/>
          <a:ext cx="8791575" cy="5891213"/>
        </p:xfrm>
        <a:graphic>
          <a:graphicData uri="http://schemas.openxmlformats.org/presentationml/2006/ole">
            <p:oleObj spid="_x0000_s132101" name="Диаграмма" r:id="rId4" imgW="8658225" imgH="5800839" progId="Excel.Chart.8">
              <p:embed/>
            </p:oleObj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219450" y="3332163"/>
            <a:ext cx="817563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21190">
            <a:off x="3122613" y="2851150"/>
            <a:ext cx="1011237" cy="377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rebuchet MS" pitchFamily="34" charset="0"/>
              </a:rPr>
              <a:t>56,2%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388" y="2443163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/>
              <a:t>программ в 2014-2015 годах</a:t>
            </a:r>
          </a:p>
        </p:txBody>
      </p:sp>
      <p:pic>
        <p:nvPicPr>
          <p:cNvPr id="132112" name="Picture 16" descr="1390316433_g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860800"/>
            <a:ext cx="2736850" cy="2727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413" y="620713"/>
            <a:ext cx="8362951" cy="11525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Боковского сельского поселения Боковского района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4147" name="Object 3"/>
          <p:cNvGraphicFramePr>
            <a:graphicFrameLocks noGrp="1"/>
          </p:cNvGraphicFramePr>
          <p:nvPr>
            <p:ph idx="1"/>
          </p:nvPr>
        </p:nvGraphicFramePr>
        <p:xfrm>
          <a:off x="130175" y="1868488"/>
          <a:ext cx="7562850" cy="4911725"/>
        </p:xfrm>
        <a:graphic>
          <a:graphicData uri="http://schemas.openxmlformats.org/presentationml/2006/ole">
            <p:oleObj spid="_x0000_s134147" name="Диаграмма" r:id="rId3" imgW="7553401" imgH="4905527" progId="Excel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988" y="119063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 </a:t>
            </a:r>
          </a:p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D0C10-195B-4407-BF6E-06925FB89B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pic>
        <p:nvPicPr>
          <p:cNvPr id="134153" name="Picture 9" descr="горн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844675"/>
            <a:ext cx="2743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4" name="Picture 10" descr="SAM_11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076700"/>
            <a:ext cx="19240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07950" y="3990975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>
                <a:solidFill>
                  <a:srgbClr val="FFFFFF"/>
                </a:solidFill>
                <a:latin typeface="Decorlz"/>
              </a:rPr>
              <a:t>Бюджет Боковского сельского поселения на 2015-2017 годы создает дополнительные условия для выполнения поставленных Президентом России, Губернатором области, Главой сельского поселения стратегических задач в секторах муниципальной ответственности</a:t>
            </a:r>
            <a:r>
              <a:rPr lang="ru-RU" sz="1200">
                <a:solidFill>
                  <a:srgbClr val="FFFFFF"/>
                </a:solidFill>
                <a:latin typeface="Decorlz"/>
              </a:rPr>
              <a:t>.</a:t>
            </a:r>
          </a:p>
        </p:txBody>
      </p:sp>
      <p:pic>
        <p:nvPicPr>
          <p:cNvPr id="135177" name="Picture 9" descr="4e1b844503e263cdcabd4731dda651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04813"/>
            <a:ext cx="5616575" cy="374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8" name="Picture 20" descr="rostovsk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924425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53100" y="13017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08BC5-A5A3-414F-9FD8-C9A0EE97E7D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5128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4292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Муниципальные программы Боковского сельского поселения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Прогноз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социально-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экономического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развития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Боковского сельского</a:t>
            </a:r>
            <a:r>
              <a:rPr lang="ru-RU" sz="1600" b="1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поселения на 2015-2017 годы</a:t>
            </a:r>
          </a:p>
          <a:p>
            <a:pPr algn="ctr"/>
            <a:r>
              <a:rPr lang="ru-RU" sz="1600">
                <a:solidFill>
                  <a:srgbClr val="FFFFFF"/>
                </a:solidFill>
              </a:rPr>
              <a:t>(Постановление Администрации  Боковского сельского поселения 18.06.2014 №238</a:t>
            </a:r>
          </a:p>
          <a:p>
            <a:pPr algn="ctr"/>
            <a:endParaRPr lang="ru-RU" sz="16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7" name="TextBox 15"/>
          <p:cNvSpPr txBox="1">
            <a:spLocks noChangeArrowheads="1"/>
          </p:cNvSpPr>
          <p:nvPr/>
        </p:nvSpPr>
        <p:spPr bwMode="auto">
          <a:xfrm>
            <a:off x="319088" y="766763"/>
            <a:ext cx="2609850" cy="13144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Бюджетное послание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Президента РФ от 03 июля 2014 года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«О бюджетной политике в 2015-2017 годах»</a:t>
            </a:r>
          </a:p>
        </p:txBody>
      </p:sp>
      <p:sp>
        <p:nvSpPr>
          <p:cNvPr id="119818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Основа формирования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проекта бюджета Боковского сельского поселения</a:t>
            </a:r>
          </a:p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Боковского района на 2015 год и плановый период 2016 и 2017 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5" y="549275"/>
            <a:ext cx="2381250" cy="24098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20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25971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6000"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Основные направления бюджетной и налоговой политики Боковского сельского поселения на 2015-2017 годы (Постановление Администрации  Боковского сельского поселения 13.10.2014 №344</a:t>
            </a: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18556" y="3926682"/>
            <a:ext cx="506413" cy="11176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-1442589">
            <a:off x="3516313" y="3013075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19825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92150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БЮДЖЕТ НА 2015 ГОД И ПЛАНОВЫЙ ПЕРИОД 2016 И 2017 ГОДОВ </a:t>
            </a:r>
          </a:p>
          <a:p>
            <a:pPr algn="ctr"/>
            <a:r>
              <a:rPr lang="ru-RU" b="1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/>
                <a:t>гарантированного исполнения действующих и принимаемых расходных обязательств</a:t>
              </a:r>
              <a:r>
                <a:rPr lang="ru-RU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/>
                <a:t>эффективности бюджетных расходов, обеспечения адресности </a:t>
              </a:r>
            </a:p>
            <a:p>
              <a:pPr algn="ctr"/>
              <a:r>
                <a:rPr lang="ru-RU" sz="1400" b="1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Соответствие финансовых возможностей Боковского сельского поселения</a:t>
              </a:r>
            </a:p>
            <a:p>
              <a:pPr algn="ctr"/>
              <a:r>
                <a:rPr lang="ru-RU" sz="1400" b="1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роли бюджетной политики для поддержки экономического роста</a:t>
              </a:r>
              <a:r>
                <a:rPr lang="ru-RU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Боковского сельского поселения Боковского района на 2015 год и плановый период 2016 и 2017 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</p:nvPr>
        </p:nvGraphicFramePr>
        <p:xfrm>
          <a:off x="595313" y="2349500"/>
          <a:ext cx="8001000" cy="4175125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  <a:gridCol w="1320800"/>
                <a:gridCol w="125253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26493,6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26439,9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25652,1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19232,0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21283,0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21245,8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7261,6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5156,9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4406,3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26493,6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26439,9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25652,1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-46038" y="2155825"/>
          <a:ext cx="9210676" cy="4714875"/>
        </p:xfrm>
        <a:graphic>
          <a:graphicData uri="http://schemas.openxmlformats.org/presentationml/2006/ole">
            <p:oleObj spid="_x0000_s122883" name="Диаграмма" r:id="rId4" imgW="9210637" imgH="4714875" progId="Excel.Chart.8">
              <p:embed/>
            </p:oleObj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421063" y="35433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26493,6</a:t>
            </a: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52003,8</a:t>
            </a:r>
          </a:p>
          <a:p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092700" y="3584575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26439,9</a:t>
            </a:r>
          </a:p>
        </p:txBody>
      </p:sp>
      <p:sp>
        <p:nvSpPr>
          <p:cNvPr id="122890" name="Text Box 19"/>
          <p:cNvSpPr txBox="1">
            <a:spLocks noChangeArrowheads="1"/>
          </p:cNvSpPr>
          <p:nvPr/>
        </p:nvSpPr>
        <p:spPr bwMode="auto">
          <a:xfrm>
            <a:off x="6899275" y="370998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25652,1</a:t>
            </a: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 Боковского сельского поселения Боковского района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124931" name="Object 3"/>
          <p:cNvGraphicFramePr>
            <a:graphicFrameLocks noGrp="1"/>
          </p:cNvGraphicFramePr>
          <p:nvPr>
            <p:ph type="chart" idx="1"/>
          </p:nvPr>
        </p:nvGraphicFramePr>
        <p:xfrm>
          <a:off x="539750" y="1196975"/>
          <a:ext cx="8153400" cy="5376863"/>
        </p:xfrm>
        <a:graphic>
          <a:graphicData uri="http://schemas.openxmlformats.org/presentationml/2006/ole">
            <p:oleObj spid="_x0000_s124931" name="Диаграмма" r:id="rId3" imgW="8334527" imgH="5496001" progId="Excel.Char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5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Боковского сельского поселения Боковского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125957" name="Object 5"/>
          <p:cNvGraphicFramePr>
            <a:graphicFrameLocks noGrp="1"/>
          </p:cNvGraphicFramePr>
          <p:nvPr>
            <p:ph idx="1"/>
          </p:nvPr>
        </p:nvGraphicFramePr>
        <p:xfrm>
          <a:off x="130175" y="2193925"/>
          <a:ext cx="8177213" cy="4518025"/>
        </p:xfrm>
        <a:graphic>
          <a:graphicData uri="http://schemas.openxmlformats.org/presentationml/2006/ole">
            <p:oleObj spid="_x0000_s125957" name="Диаграмма" r:id="rId3" imgW="8172336" imgH="4514964" progId="Excel.Chart.8">
              <p:embed/>
            </p:oleObj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Боковского сельского поселения Боковского района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2014-2017 годах</a:t>
            </a:r>
            <a:endParaRPr lang="ru-RU" sz="240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26979" name="Object 3"/>
          <p:cNvGraphicFramePr>
            <a:graphicFrameLocks noGrp="1"/>
          </p:cNvGraphicFramePr>
          <p:nvPr>
            <p:ph idx="1"/>
          </p:nvPr>
        </p:nvGraphicFramePr>
        <p:xfrm>
          <a:off x="182563" y="1219200"/>
          <a:ext cx="9705975" cy="5686425"/>
        </p:xfrm>
        <a:graphic>
          <a:graphicData uri="http://schemas.openxmlformats.org/presentationml/2006/ole">
            <p:oleObj spid="_x0000_s126979" name="Диаграмма" r:id="rId3" imgW="9696526" imgH="5686311" progId="Excel.Char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3100" y="119063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BBE7-3FE5-446D-B230-C6839C65A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pic>
        <p:nvPicPr>
          <p:cNvPr id="126989" name="Picture 13" descr="1584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29213"/>
            <a:ext cx="2879725" cy="1728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Боковского сельского поселения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2014 – 2017 годах, тыс.рублей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/>
        </p:nvGraphicFramePr>
        <p:xfrm>
          <a:off x="1331913" y="1628775"/>
          <a:ext cx="6696075" cy="4687888"/>
        </p:xfrm>
        <a:graphic>
          <a:graphicData uri="http://schemas.openxmlformats.org/drawingml/2006/table">
            <a:tbl>
              <a:tblPr/>
              <a:tblGrid>
                <a:gridCol w="2857500"/>
                <a:gridCol w="1100137"/>
                <a:gridCol w="874713"/>
                <a:gridCol w="877887"/>
                <a:gridCol w="985838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Боковского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7011,9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6836,5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5516,2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5274,2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6369,9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5673,8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33389,4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3116,7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3077,3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«Охрана окружающей средыо»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7376,8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8972,0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«Обслуживание государственного и муниципального долга»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52219,4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26493,6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26439,9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25652,1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760</Words>
  <Application>Microsoft Office PowerPoint</Application>
  <PresentationFormat>Экран (4:3)</PresentationFormat>
  <Paragraphs>295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94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22" baseType="lpstr">
      <vt:lpstr>Arial</vt:lpstr>
      <vt:lpstr>Calibri</vt:lpstr>
      <vt:lpstr>Trebuchet MS</vt:lpstr>
      <vt:lpstr>Georgia</vt:lpstr>
      <vt:lpstr>Wingdings 2</vt:lpstr>
      <vt:lpstr>Franklin Gothic Medium</vt:lpstr>
      <vt:lpstr>Franklin Gothic Book</vt:lpstr>
      <vt:lpstr>Wingdings</vt:lpstr>
      <vt:lpstr>Arial Cyr</vt:lpstr>
      <vt:lpstr>Times New Roman</vt:lpstr>
      <vt:lpstr>Decorlz</vt:lpstr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Трек</vt:lpstr>
      <vt:lpstr>Изящная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Диаграмма Microsoft Office Excel</vt:lpstr>
      <vt:lpstr>Диаграмма</vt:lpstr>
      <vt:lpstr>Слайд 1</vt:lpstr>
      <vt:lpstr>Слайд 2</vt:lpstr>
      <vt:lpstr>Слайд 3</vt:lpstr>
      <vt:lpstr>Основные параметры решения  «О бюджете Боковского сельского поселения Боковского района на 2015 год и плановый период 2016 и 2017 годов»</vt:lpstr>
      <vt:lpstr>Слайд 5</vt:lpstr>
      <vt:lpstr>Слайд 6</vt:lpstr>
      <vt:lpstr>Безвозмездные поступления в бюджет Боковского сельского поселения Боковского района</vt:lpstr>
      <vt:lpstr>Динамика расходов бюджета Боковского сельского поселения Боковского района  в 2014-2017 годах</vt:lpstr>
      <vt:lpstr>                  Расходы бюджета Боковского сельского поселения                             по разделам в 2014 – 2017 годах, тыс.рублей</vt:lpstr>
      <vt:lpstr>                  Расходы бюджета Боковского сельского поселения                   в рамках программ в 2015 – 2017 годах, тыс.рублей</vt:lpstr>
      <vt:lpstr>Слайд 11</vt:lpstr>
      <vt:lpstr>Слайд 12</vt:lpstr>
      <vt:lpstr>Слайд 13</vt:lpstr>
      <vt:lpstr>Динамика расходов бюджета  Боковского сельского поселения Боковского района  на культуру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Боковское С/П</cp:lastModifiedBy>
  <cp:revision>278</cp:revision>
  <cp:lastPrinted>2013-11-15T06:31:56Z</cp:lastPrinted>
  <dcterms:created xsi:type="dcterms:W3CDTF">2013-05-13T09:45:35Z</dcterms:created>
  <dcterms:modified xsi:type="dcterms:W3CDTF">2015-05-13T07:32:50Z</dcterms:modified>
</cp:coreProperties>
</file>