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777" r:id="rId5"/>
    <p:sldMasterId id="2147483816" r:id="rId6"/>
    <p:sldMasterId id="2147483829" r:id="rId7"/>
    <p:sldMasterId id="2147483867" r:id="rId8"/>
    <p:sldMasterId id="2147483879" r:id="rId9"/>
  </p:sldMasterIdLst>
  <p:notesMasterIdLst>
    <p:notesMasterId r:id="rId25"/>
  </p:notesMasterIdLst>
  <p:sldIdLst>
    <p:sldId id="280" r:id="rId10"/>
    <p:sldId id="284" r:id="rId11"/>
    <p:sldId id="289" r:id="rId12"/>
    <p:sldId id="257" r:id="rId13"/>
    <p:sldId id="258" r:id="rId14"/>
    <p:sldId id="274" r:id="rId15"/>
    <p:sldId id="260" r:id="rId16"/>
    <p:sldId id="270" r:id="rId17"/>
    <p:sldId id="273" r:id="rId18"/>
    <p:sldId id="292" r:id="rId19"/>
    <p:sldId id="288" r:id="rId20"/>
    <p:sldId id="283" r:id="rId21"/>
    <p:sldId id="286" r:id="rId22"/>
    <p:sldId id="261" r:id="rId23"/>
    <p:sldId id="293" r:id="rId24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976" autoAdjust="0"/>
    <p:restoredTop sz="94676" autoAdjust="0"/>
  </p:normalViewPr>
  <p:slideViewPr>
    <p:cSldViewPr>
      <p:cViewPr>
        <p:scale>
          <a:sx n="73" d="100"/>
          <a:sy n="73" d="100"/>
        </p:scale>
        <p:origin x="-179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598840246139219"/>
          <c:y val="7.3911873626732599E-2"/>
          <c:w val="0.73277275467416203"/>
          <c:h val="0.677998450937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Боковского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57571.5</c:v>
                </c:pt>
                <c:pt idx="1">
                  <c:v>26493.599999999999</c:v>
                </c:pt>
                <c:pt idx="2">
                  <c:v>26439.9</c:v>
                </c:pt>
                <c:pt idx="3">
                  <c:v>25652.1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38368"/>
        <c:axId val="52669056"/>
      </c:barChart>
      <c:catAx>
        <c:axId val="5253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2669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6690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525383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3573667711599"/>
          <c:y val="0.86804123711340209"/>
          <c:w val="0.63845350052246608"/>
          <c:h val="6.597938144329897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структура налоговых доходов бюджета </a:t>
            </a:r>
            <a:r>
              <a:rPr lang="ru-RU" dirty="0" err="1"/>
              <a:t>Боковского</a:t>
            </a:r>
            <a:r>
              <a:rPr lang="ru-RU" dirty="0"/>
              <a:t> сельского поселения </a:t>
            </a:r>
            <a:r>
              <a:rPr lang="ru-RU" dirty="0" smtClean="0"/>
              <a:t>2017 </a:t>
            </a:r>
            <a:r>
              <a:rPr lang="ru-RU" dirty="0"/>
              <a:t>г.</a:t>
            </a:r>
          </a:p>
        </c:rich>
      </c:tx>
      <c:layout/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Боковского сельского поселения 2015 г.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Лист1!$A$2:$A$6</c:f>
              <c:strCache>
                <c:ptCount val="4"/>
                <c:pt idx="0">
                  <c:v>налоги на совокупный доход 6,3%</c:v>
                </c:pt>
                <c:pt idx="1">
                  <c:v>НДФЛ 31,4%</c:v>
                </c:pt>
                <c:pt idx="2">
                  <c:v>налоги на имущество 44,3 %</c:v>
                </c:pt>
                <c:pt idx="3">
                  <c:v>неналоговые 18 %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6.3</c:v>
                </c:pt>
                <c:pt idx="1">
                  <c:v>31.4</c:v>
                </c:pt>
                <c:pt idx="2">
                  <c:v>44.3</c:v>
                </c:pt>
                <c:pt idx="3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0924855491329477"/>
          <c:y val="0.14109347442680775"/>
          <c:w val="0.37803468208092483"/>
          <c:h val="0.80599647266313934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39690.5</c:v>
                </c:pt>
                <c:pt idx="1">
                  <c:v>23241.4</c:v>
                </c:pt>
                <c:pt idx="2">
                  <c:v>1296.0999999999999</c:v>
                </c:pt>
                <c:pt idx="3">
                  <c:v>1274.0999999999999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22971904"/>
        <c:axId val="22981248"/>
        <c:axId val="0"/>
      </c:bar3DChart>
      <c:catAx>
        <c:axId val="2297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22981248"/>
        <c:crosses val="autoZero"/>
        <c:auto val="1"/>
        <c:lblAlgn val="ctr"/>
        <c:lblOffset val="100"/>
        <c:noMultiLvlLbl val="0"/>
      </c:catAx>
      <c:valAx>
        <c:axId val="2298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2297190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59E-2"/>
          <c:y val="0.92241379310344829"/>
          <c:w val="0.89976415094339623"/>
          <c:h val="7.3275862068965511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3.914080056881384E-2"/>
          <c:w val="0.94860181539808752"/>
          <c:h val="0.872539291599488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525E-2"/>
                  <c:y val="-1.675771779415874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53490,6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99540682414699E-2"/>
                  <c:y val="-1.6757529295516587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34379,7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985673665791781E-2"/>
                  <c:y val="-2.3939327565023712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11197,6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444444444444445E-2"/>
                  <c:y val="-2.8727193078028259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11232,4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53490.6</c:v>
                </c:pt>
                <c:pt idx="1">
                  <c:v>34379.699999999997</c:v>
                </c:pt>
                <c:pt idx="2">
                  <c:v>11197.6</c:v>
                </c:pt>
                <c:pt idx="3">
                  <c:v>11232.4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2528256"/>
        <c:axId val="55317248"/>
        <c:axId val="0"/>
      </c:bar3DChart>
      <c:catAx>
        <c:axId val="5252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317248"/>
        <c:crosses val="autoZero"/>
        <c:auto val="1"/>
        <c:lblAlgn val="ctr"/>
        <c:lblOffset val="100"/>
        <c:noMultiLvlLbl val="0"/>
      </c:catAx>
      <c:valAx>
        <c:axId val="553172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30738704486E-2"/>
              <c:y val="0.39478264141713471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252825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25"/>
          <c:y val="3.1605840010422888E-2"/>
          <c:w val="0.5665434135048640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2016 год (муниципальные программы)</c:v>
                </c:pt>
                <c:pt idx="1">
                  <c:v>2017 год (муниципальные программы)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42453.3</c:v>
                </c:pt>
                <c:pt idx="1">
                  <c:v>27890.9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2397568"/>
        <c:axId val="73324032"/>
        <c:axId val="0"/>
      </c:bar3DChart>
      <c:catAx>
        <c:axId val="723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73324032"/>
        <c:crosses val="autoZero"/>
        <c:auto val="1"/>
        <c:lblAlgn val="ctr"/>
        <c:lblOffset val="100"/>
        <c:noMultiLvlLbl val="0"/>
      </c:catAx>
      <c:valAx>
        <c:axId val="73324032"/>
        <c:scaling>
          <c:orientation val="minMax"/>
          <c:max val="4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397568"/>
        <c:crosses val="autoZero"/>
        <c:crossBetween val="between"/>
        <c:majorUnit val="5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2E-2"/>
          <c:w val="0.27030033370411566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04E-2"/>
          <c:y val="3.7463027457496897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92939838367795E-2"/>
                  <c:y val="-0.37296844963354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88124201821385E-2"/>
                  <c:y val="-0.31692585503967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087590927740752E-2"/>
                  <c:y val="-0.31884988368295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6956.1</c:v>
                </c:pt>
                <c:pt idx="1">
                  <c:v>3414</c:v>
                </c:pt>
                <c:pt idx="2">
                  <c:v>3469.2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417088"/>
        <c:axId val="90686208"/>
        <c:axId val="0"/>
      </c:bar3DChart>
      <c:catAx>
        <c:axId val="7341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0686208"/>
        <c:crosses val="autoZero"/>
        <c:auto val="1"/>
        <c:lblAlgn val="ctr"/>
        <c:lblOffset val="100"/>
        <c:noMultiLvlLbl val="0"/>
      </c:catAx>
      <c:valAx>
        <c:axId val="90686208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73417088"/>
        <c:crosses val="autoZero"/>
        <c:crossBetween val="between"/>
      </c:valAx>
      <c:spPr>
        <a:noFill/>
        <a:ln w="254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188711" custScaleY="120164" custLinFactNeighborX="80996" custLinFactNeighborY="68679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3000" r="-3000"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873022" y="367573"/>
          <a:ext cx="2705268" cy="13628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959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Работники учреждений культуры</a:t>
          </a:r>
          <a:endParaRPr lang="ru-RU" sz="1600" b="1" kern="1200" dirty="0"/>
        </a:p>
      </dsp:txBody>
      <dsp:txXfrm rot="10800000">
        <a:off x="1213723" y="367573"/>
        <a:ext cx="2364567" cy="1362804"/>
      </dsp:txXfrm>
    </dsp:sp>
    <dsp:sp modelId="{FD6EA99A-9C4C-49E8-9EC6-C2CB263A9E55}">
      <dsp:nvSpPr>
        <dsp:cNvPr id="0" name=""/>
        <dsp:cNvSpPr/>
      </dsp:nvSpPr>
      <dsp:spPr>
        <a:xfrm>
          <a:off x="1142278" y="2158993"/>
          <a:ext cx="2571761" cy="1637600"/>
        </a:xfrm>
        <a:prstGeom prst="ellipse">
          <a:avLst/>
        </a:prstGeom>
        <a:blipFill>
          <a:blip xmlns:r="http://schemas.openxmlformats.org/officeDocument/2006/relationships" r:embed="rId1" cstate="print">
            <a:extLst/>
          </a:blip>
          <a:srcRect/>
          <a:stretch>
            <a:fillRect l="-3000" r="-3000"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0.55437</cdr:x>
      <cdr:y>0.13398</cdr:y>
    </cdr:from>
    <cdr:to>
      <cdr:x>0.67275</cdr:x>
      <cdr:y>0.20185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970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18C-2CAF-45E9-B061-2B309942554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AEE1-BB01-4356-9102-F1E62F63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61E-65A2-4892-9A1C-7E83D0AD717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6ED-EC64-4BED-B4FB-A11D27A0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1E5A-97AC-43DF-BB2D-E077C5AF83A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BE44-DA6F-4308-91F8-60BDB6DA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4BAE-1A97-48EE-A0D4-DE9FDF04EC1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476C-3FB4-4FBE-AFE5-D4504106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346B-5028-4067-8CF3-BBDAB3589EC1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6B69-43C2-4C08-AADB-6FD17F95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1CB-8408-404B-8095-11E708E31C7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A885-C74F-4B1B-8017-A08849A9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81B-545C-4F0C-B49D-B42888CB329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5101-DB24-47F4-AD18-F2D3A07A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FF4D8F1-72F8-4D2A-AEA5-7C414A884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4D5B-1CBA-4096-B64D-4C5292016DF3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543E-02DA-4E69-9A96-2F90781D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136D48-E5CE-464A-A07E-C489C13E0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272931-D010-4E33-9F6C-CF8B64585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12006-9CCB-4F36-9084-A85B61BB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DB7B6D-6C47-4843-80BC-4AB8DDCAA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160122-C104-42E5-8E74-1A1C71E8A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3A133-756D-4495-A0FA-C29918ED3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5B5107-3FF1-42B5-9EF5-BAD9FE8EF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5FF-5EA6-41D5-80CB-265FB08BCED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A688-4495-4AC9-8548-4B773677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1D10-7DD5-4D6C-942E-E82AB5AB897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BDD5-2875-45CE-986E-36513D90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4A8DCDC-971D-422E-B7C2-6A7B7BA67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DF36-CBD3-42EF-9AD1-F55D7F7D2754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CDAC-3901-4393-8A12-3165570DA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EB194-7ECB-4FC8-A63F-F7D2B8749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AEF19-D58B-4F2C-894D-7CEBB9C6D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DB95A-BB4B-4188-9945-B3DB0254E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7763E-CCB1-4939-9405-A6A1EE9E8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80E65-24BD-490F-A4C9-96603DC3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28810-81A2-4BCA-BD62-DFD175E7F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9B3215-1F47-491C-AD98-A1E71E95A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92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B74E0-3903-49E5-8A9A-5B41FB46A259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849CA-D3CD-4081-A910-03E3722AF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24.04.2017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24.04.2017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24.04.2017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24.04.2017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57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65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24.04.2017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457C6-10A9-4627-9783-8409B493A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24.04.2017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54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8C104D-2A47-41BD-AC84-82399DD49AF4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B11BDD-41BB-469D-992C-457186606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err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Боковского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100" b="1" dirty="0" err="1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Боковского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2017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 и на период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2018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2019 </a:t>
            </a: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АДМИНИСТРАЦИЯ БОКОВСКОГО СЕЛЬСКОГО ПОСЕЛЕНИЯ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87018"/>
              </p:ext>
            </p:extLst>
          </p:nvPr>
        </p:nvGraphicFramePr>
        <p:xfrm>
          <a:off x="611188" y="1700213"/>
          <a:ext cx="7600950" cy="4730527"/>
        </p:xfrm>
        <a:graphic>
          <a:graphicData uri="http://schemas.openxmlformats.org/drawingml/2006/table">
            <a:tbl>
              <a:tblPr/>
              <a:tblGrid>
                <a:gridCol w="4019550"/>
                <a:gridCol w="1160462"/>
                <a:gridCol w="1262063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сельского поселения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27890,9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5485,3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5389,5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«Развитие транспортной системы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Боковского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сельского поселения»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2937,1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«Охрана окружающей среды и рациональное природопользование»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качествен­ными жилищно-комму­нальными услугами насе­ления  Боковского сельского поселения 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16006,0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Боковского сельского поселения»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1392,5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1335,3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1166,5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общественного порядка и противодействие преступности на территории Боковского сельского поселения Боковского района»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 и физической культуры в Боковском сельском поселении»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6956,1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3414,0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3469,2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3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«Энергоэффективность и развитие энергетики»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граждан»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284,5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307,7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0563" y="130175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A1F9-BE4C-4E3D-9578-05F08F4EAA4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0056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7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8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2017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2018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2019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19152,00</a:t>
            </a: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5580063" y="3357563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23194,00</a:t>
            </a:r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08850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31019,00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7519-68D9-47C4-939D-136E4F1C6F4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79388" y="2060575"/>
            <a:ext cx="1871662" cy="10810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Развитие транспортной </a:t>
            </a:r>
          </a:p>
          <a:p>
            <a:pPr algn="ctr"/>
            <a:r>
              <a:rPr lang="ru-RU" sz="1200" b="1" dirty="0"/>
              <a:t>системы </a:t>
            </a:r>
            <a:r>
              <a:rPr lang="ru-RU" sz="1200" b="1" dirty="0" err="1"/>
              <a:t>Боковского</a:t>
            </a:r>
            <a:r>
              <a:rPr lang="ru-RU" sz="1200" b="1" dirty="0"/>
              <a:t> </a:t>
            </a:r>
          </a:p>
          <a:p>
            <a:pPr algn="ctr"/>
            <a:r>
              <a:rPr lang="ru-RU" sz="1200" b="1" dirty="0"/>
              <a:t>сельского поселения</a:t>
            </a:r>
            <a:r>
              <a:rPr lang="ru-RU" b="1" dirty="0"/>
              <a:t> </a:t>
            </a:r>
          </a:p>
          <a:p>
            <a:pPr algn="ctr"/>
            <a:r>
              <a:rPr lang="ru-RU" sz="1200" b="1" dirty="0" smtClean="0"/>
              <a:t>10,5%</a:t>
            </a:r>
            <a:endParaRPr lang="ru-RU" sz="1200" b="1" dirty="0"/>
          </a:p>
        </p:txBody>
      </p:sp>
      <p:sp>
        <p:nvSpPr>
          <p:cNvPr id="131076" name="AutoShape 7"/>
          <p:cNvSpPr>
            <a:spLocks noChangeArrowheads="1"/>
          </p:cNvSpPr>
          <p:nvPr/>
        </p:nvSpPr>
        <p:spPr bwMode="auto">
          <a:xfrm>
            <a:off x="2339975" y="2060575"/>
            <a:ext cx="2016125" cy="1081088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Охрана окружающей </a:t>
            </a:r>
          </a:p>
          <a:p>
            <a:pPr algn="ctr"/>
            <a:r>
              <a:rPr lang="ru-RU" sz="1200" b="1" dirty="0"/>
              <a:t>среды и рациональное</a:t>
            </a:r>
          </a:p>
          <a:p>
            <a:pPr algn="ctr"/>
            <a:r>
              <a:rPr lang="ru-RU" sz="1200" b="1" dirty="0"/>
              <a:t> природопользование</a:t>
            </a:r>
            <a:r>
              <a:rPr lang="ru-RU" b="1" dirty="0"/>
              <a:t> </a:t>
            </a:r>
          </a:p>
          <a:p>
            <a:pPr algn="ctr"/>
            <a:r>
              <a:rPr lang="ru-RU" sz="1200" b="1" dirty="0" smtClean="0"/>
              <a:t>0,7%</a:t>
            </a:r>
            <a:endParaRPr lang="ru-RU" sz="1200" b="1" dirty="0"/>
          </a:p>
        </p:txBody>
      </p:sp>
      <p:sp>
        <p:nvSpPr>
          <p:cNvPr id="131077" name="AutoShape 8"/>
          <p:cNvSpPr>
            <a:spLocks noChangeArrowheads="1"/>
          </p:cNvSpPr>
          <p:nvPr/>
        </p:nvSpPr>
        <p:spPr bwMode="auto">
          <a:xfrm>
            <a:off x="4643438" y="1989138"/>
            <a:ext cx="2305050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Обеспечение качествен</a:t>
            </a:r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жилищно-</a:t>
            </a:r>
            <a:r>
              <a:rPr lang="ru-RU" sz="1200" b="1" dirty="0" err="1"/>
              <a:t>коммуналь</a:t>
            </a:r>
            <a:endParaRPr lang="ru-RU" sz="1200" b="1" dirty="0"/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 услугами населения</a:t>
            </a:r>
          </a:p>
          <a:p>
            <a:pPr algn="ctr"/>
            <a:r>
              <a:rPr lang="ru-RU" sz="1200" b="1" dirty="0"/>
              <a:t> </a:t>
            </a:r>
            <a:r>
              <a:rPr lang="ru-RU" sz="1200" b="1" dirty="0" err="1"/>
              <a:t>Боковского</a:t>
            </a:r>
            <a:r>
              <a:rPr lang="ru-RU" sz="1200" b="1" dirty="0"/>
              <a:t> сельского</a:t>
            </a:r>
          </a:p>
          <a:p>
            <a:pPr algn="ctr"/>
            <a:r>
              <a:rPr lang="ru-RU" sz="1200" b="1" dirty="0"/>
              <a:t> поселения</a:t>
            </a:r>
            <a:r>
              <a:rPr lang="ru-RU" b="1" dirty="0"/>
              <a:t> </a:t>
            </a:r>
            <a:r>
              <a:rPr lang="ru-RU" sz="1200" b="1" dirty="0" smtClean="0"/>
              <a:t>57,4%</a:t>
            </a:r>
            <a:endParaRPr lang="ru-RU" sz="1200" b="1" dirty="0"/>
          </a:p>
        </p:txBody>
      </p:sp>
      <p:sp>
        <p:nvSpPr>
          <p:cNvPr id="131078" name="AutoShape 9"/>
          <p:cNvSpPr>
            <a:spLocks noChangeArrowheads="1"/>
          </p:cNvSpPr>
          <p:nvPr/>
        </p:nvSpPr>
        <p:spPr bwMode="auto">
          <a:xfrm>
            <a:off x="7092950" y="2420938"/>
            <a:ext cx="1655763" cy="295275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Защита </a:t>
            </a:r>
            <a:r>
              <a:rPr lang="ru-RU" sz="1200" b="1" dirty="0" err="1"/>
              <a:t>населе</a:t>
            </a:r>
            <a:endParaRPr lang="ru-RU" sz="1200" b="1" dirty="0"/>
          </a:p>
          <a:p>
            <a:pPr algn="ctr"/>
            <a:r>
              <a:rPr lang="ru-RU" sz="1200" b="1" dirty="0" err="1"/>
              <a:t>ния</a:t>
            </a:r>
            <a:r>
              <a:rPr lang="ru-RU" sz="1200" b="1" dirty="0"/>
              <a:t> и  территории</a:t>
            </a:r>
          </a:p>
          <a:p>
            <a:pPr algn="ctr"/>
            <a:r>
              <a:rPr lang="ru-RU" sz="1200" b="1" dirty="0"/>
              <a:t> от чрезвычайных</a:t>
            </a:r>
          </a:p>
          <a:p>
            <a:pPr algn="ctr"/>
            <a:r>
              <a:rPr lang="ru-RU" sz="1200" b="1" dirty="0"/>
              <a:t> ситуаций, </a:t>
            </a:r>
            <a:r>
              <a:rPr lang="ru-RU" sz="1200" b="1" dirty="0" err="1"/>
              <a:t>обеспе</a:t>
            </a:r>
            <a:endParaRPr lang="ru-RU" sz="1200" b="1" dirty="0"/>
          </a:p>
          <a:p>
            <a:pPr algn="ctr"/>
            <a:r>
              <a:rPr lang="ru-RU" sz="1200" b="1" dirty="0" err="1"/>
              <a:t>чение</a:t>
            </a:r>
            <a:r>
              <a:rPr lang="ru-RU" sz="1200" b="1" dirty="0"/>
              <a:t> пожарной</a:t>
            </a:r>
          </a:p>
          <a:p>
            <a:pPr algn="ctr"/>
            <a:r>
              <a:rPr lang="ru-RU" sz="1200" b="1" dirty="0"/>
              <a:t> безопасности</a:t>
            </a:r>
          </a:p>
          <a:p>
            <a:pPr algn="ctr"/>
            <a:r>
              <a:rPr lang="ru-RU" sz="1200" b="1" dirty="0"/>
              <a:t> и </a:t>
            </a:r>
            <a:r>
              <a:rPr lang="ru-RU" sz="1200" b="1" dirty="0" err="1"/>
              <a:t>безопасн</a:t>
            </a:r>
            <a:endParaRPr lang="ru-RU" sz="1200" b="1" dirty="0"/>
          </a:p>
          <a:p>
            <a:pPr algn="ctr"/>
            <a:r>
              <a:rPr lang="ru-RU" sz="1200" b="1" dirty="0"/>
              <a:t>ости людей</a:t>
            </a:r>
          </a:p>
          <a:p>
            <a:pPr algn="ctr"/>
            <a:r>
              <a:rPr lang="ru-RU" sz="1200" b="1" dirty="0"/>
              <a:t> на водных</a:t>
            </a:r>
          </a:p>
          <a:p>
            <a:pPr algn="ctr"/>
            <a:r>
              <a:rPr lang="ru-RU" sz="1200" b="1" dirty="0"/>
              <a:t> объектах </a:t>
            </a:r>
          </a:p>
          <a:p>
            <a:pPr algn="ctr"/>
            <a:r>
              <a:rPr lang="ru-RU" sz="1200" b="1" dirty="0" smtClean="0"/>
              <a:t>0,08%</a:t>
            </a:r>
            <a:endParaRPr lang="ru-RU" sz="1200" b="1" dirty="0"/>
          </a:p>
        </p:txBody>
      </p:sp>
      <p:sp>
        <p:nvSpPr>
          <p:cNvPr id="131079" name="AutoShape 10"/>
          <p:cNvSpPr>
            <a:spLocks noChangeArrowheads="1"/>
          </p:cNvSpPr>
          <p:nvPr/>
        </p:nvSpPr>
        <p:spPr bwMode="auto">
          <a:xfrm>
            <a:off x="179388" y="3429000"/>
            <a:ext cx="1800225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Благоустройство</a:t>
            </a:r>
          </a:p>
          <a:p>
            <a:pPr algn="ctr"/>
            <a:r>
              <a:rPr lang="ru-RU" sz="1200" b="1" dirty="0"/>
              <a:t> территории </a:t>
            </a:r>
            <a:r>
              <a:rPr lang="ru-RU" sz="1200" b="1" dirty="0" err="1"/>
              <a:t>Боковского</a:t>
            </a:r>
            <a:endParaRPr lang="ru-RU" sz="1200" b="1" dirty="0"/>
          </a:p>
          <a:p>
            <a:pPr algn="ctr"/>
            <a:r>
              <a:rPr lang="ru-RU" sz="1200" b="1" dirty="0"/>
              <a:t> сельского поселения</a:t>
            </a:r>
          </a:p>
          <a:p>
            <a:pPr algn="ctr"/>
            <a:r>
              <a:rPr lang="ru-RU" sz="1200" b="1" dirty="0"/>
              <a:t> </a:t>
            </a:r>
            <a:r>
              <a:rPr lang="ru-RU" sz="1200" b="1" dirty="0" smtClean="0"/>
              <a:t>5%</a:t>
            </a:r>
            <a:endParaRPr lang="ru-RU" sz="1200" b="1" dirty="0"/>
          </a:p>
        </p:txBody>
      </p:sp>
      <p:sp>
        <p:nvSpPr>
          <p:cNvPr id="131080" name="AutoShape 11"/>
          <p:cNvSpPr>
            <a:spLocks noChangeArrowheads="1"/>
          </p:cNvSpPr>
          <p:nvPr/>
        </p:nvSpPr>
        <p:spPr bwMode="auto">
          <a:xfrm>
            <a:off x="2339975" y="3500438"/>
            <a:ext cx="1944688" cy="10795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Обеспечение обществен</a:t>
            </a:r>
          </a:p>
          <a:p>
            <a:pPr algn="ctr"/>
            <a:r>
              <a:rPr lang="ru-RU" sz="1200" b="1" dirty="0" err="1"/>
              <a:t>ного</a:t>
            </a:r>
            <a:r>
              <a:rPr lang="ru-RU" sz="1200" b="1" dirty="0"/>
              <a:t>  порядка и </a:t>
            </a:r>
            <a:r>
              <a:rPr lang="ru-RU" sz="1200" b="1" dirty="0" err="1"/>
              <a:t>проти</a:t>
            </a:r>
            <a:endParaRPr lang="ru-RU" sz="1200" b="1" dirty="0"/>
          </a:p>
          <a:p>
            <a:pPr algn="ctr"/>
            <a:r>
              <a:rPr lang="ru-RU" sz="1200" b="1" dirty="0" err="1"/>
              <a:t>водействие</a:t>
            </a:r>
            <a:r>
              <a:rPr lang="ru-RU" sz="1200" b="1" dirty="0"/>
              <a:t> </a:t>
            </a:r>
            <a:r>
              <a:rPr lang="ru-RU" sz="1200" b="1" dirty="0" err="1"/>
              <a:t>преступ</a:t>
            </a:r>
            <a:endParaRPr lang="ru-RU" sz="1200" b="1" dirty="0"/>
          </a:p>
          <a:p>
            <a:pPr algn="ctr"/>
            <a:r>
              <a:rPr lang="ru-RU" sz="1200" b="1" dirty="0" err="1"/>
              <a:t>ности</a:t>
            </a:r>
            <a:r>
              <a:rPr lang="ru-RU" sz="1200" b="1" dirty="0"/>
              <a:t> </a:t>
            </a:r>
            <a:r>
              <a:rPr lang="ru-RU" sz="1200" b="1" dirty="0" smtClean="0"/>
              <a:t>0,2%</a:t>
            </a:r>
            <a:endParaRPr lang="ru-RU" sz="1200" b="1" dirty="0"/>
          </a:p>
        </p:txBody>
      </p:sp>
      <p:sp>
        <p:nvSpPr>
          <p:cNvPr id="131081" name="AutoShape 12"/>
          <p:cNvSpPr>
            <a:spLocks noChangeArrowheads="1"/>
          </p:cNvSpPr>
          <p:nvPr/>
        </p:nvSpPr>
        <p:spPr bwMode="auto">
          <a:xfrm>
            <a:off x="4500563" y="3500438"/>
            <a:ext cx="2376487" cy="1008062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Муниципальная политика</a:t>
            </a:r>
          </a:p>
          <a:p>
            <a:pPr algn="ctr"/>
            <a:r>
              <a:rPr lang="ru-RU" sz="1200" b="1" dirty="0" smtClean="0"/>
              <a:t>0,09% </a:t>
            </a:r>
            <a:endParaRPr lang="ru-RU" sz="1200" b="1" dirty="0"/>
          </a:p>
        </p:txBody>
      </p:sp>
      <p:sp>
        <p:nvSpPr>
          <p:cNvPr id="131082" name="AutoShape 13"/>
          <p:cNvSpPr>
            <a:spLocks noChangeArrowheads="1"/>
          </p:cNvSpPr>
          <p:nvPr/>
        </p:nvSpPr>
        <p:spPr bwMode="auto">
          <a:xfrm>
            <a:off x="4716463" y="5084763"/>
            <a:ext cx="2160587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Социальная поддержка</a:t>
            </a:r>
          </a:p>
          <a:p>
            <a:pPr algn="ctr"/>
            <a:r>
              <a:rPr lang="ru-RU" sz="1200" b="1" dirty="0"/>
              <a:t> граждан</a:t>
            </a:r>
            <a:r>
              <a:rPr lang="ru-RU" b="1" dirty="0"/>
              <a:t> </a:t>
            </a:r>
          </a:p>
          <a:p>
            <a:pPr algn="ctr"/>
            <a:r>
              <a:rPr lang="ru-RU" sz="1200" b="1" dirty="0" smtClean="0"/>
              <a:t>1,02%</a:t>
            </a:r>
            <a:endParaRPr lang="ru-RU" sz="1200" b="1" dirty="0"/>
          </a:p>
        </p:txBody>
      </p:sp>
      <p:sp>
        <p:nvSpPr>
          <p:cNvPr id="131083" name="AutoShape 14"/>
          <p:cNvSpPr>
            <a:spLocks noChangeArrowheads="1"/>
          </p:cNvSpPr>
          <p:nvPr/>
        </p:nvSpPr>
        <p:spPr bwMode="auto">
          <a:xfrm>
            <a:off x="179388" y="5013325"/>
            <a:ext cx="2016125" cy="11858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Развитие культуры</a:t>
            </a:r>
          </a:p>
          <a:p>
            <a:pPr algn="ctr"/>
            <a:r>
              <a:rPr lang="ru-RU" sz="1200" b="1" dirty="0"/>
              <a:t> и физической культуры</a:t>
            </a:r>
          </a:p>
          <a:p>
            <a:pPr algn="ctr"/>
            <a:r>
              <a:rPr lang="ru-RU" sz="1200" b="1" dirty="0" smtClean="0"/>
              <a:t>24,9%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1084" name="AutoShape 15"/>
          <p:cNvSpPr>
            <a:spLocks noChangeArrowheads="1"/>
          </p:cNvSpPr>
          <p:nvPr/>
        </p:nvSpPr>
        <p:spPr bwMode="auto">
          <a:xfrm>
            <a:off x="2339975" y="5084763"/>
            <a:ext cx="2160588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err="1"/>
              <a:t>Энергоэффективность</a:t>
            </a:r>
            <a:endParaRPr lang="ru-RU" sz="1200" b="1" dirty="0"/>
          </a:p>
          <a:p>
            <a:pPr algn="ctr"/>
            <a:r>
              <a:rPr lang="ru-RU" sz="1200" b="1" dirty="0"/>
              <a:t> и развитие энергетики</a:t>
            </a:r>
          </a:p>
          <a:p>
            <a:pPr algn="ctr"/>
            <a:r>
              <a:rPr lang="ru-RU" sz="1200" b="1" dirty="0" smtClean="0"/>
              <a:t>0,05%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1085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Доля муниципальных программ в общем объеме расходов,</a:t>
            </a:r>
          </a:p>
          <a:p>
            <a:pPr algn="ctr"/>
            <a:r>
              <a:rPr lang="ru-RU" b="1" dirty="0"/>
              <a:t>запланированных на реализацию муниципальных программ</a:t>
            </a:r>
          </a:p>
          <a:p>
            <a:pPr algn="ctr"/>
            <a:r>
              <a:rPr lang="ru-RU" b="1" dirty="0" err="1"/>
              <a:t>Боковского</a:t>
            </a:r>
            <a:r>
              <a:rPr lang="ru-RU" b="1" dirty="0"/>
              <a:t> сельского поселения в </a:t>
            </a:r>
            <a:r>
              <a:rPr lang="ru-RU" b="1" dirty="0" smtClean="0"/>
              <a:t>2017 </a:t>
            </a:r>
            <a:r>
              <a:rPr lang="ru-RU" b="1" dirty="0"/>
              <a:t>году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446304"/>
              </p:ext>
            </p:extLst>
          </p:nvPr>
        </p:nvGraphicFramePr>
        <p:xfrm>
          <a:off x="442913" y="1971675"/>
          <a:ext cx="8689975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219450" y="3332163"/>
            <a:ext cx="81756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21190">
            <a:off x="3122613" y="2851150"/>
            <a:ext cx="1011237" cy="377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65,7%</a:t>
            </a:r>
            <a:endParaRPr lang="ru-RU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8" y="2443163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</a:t>
            </a:r>
            <a:r>
              <a:rPr lang="ru-RU" b="1" i="1" dirty="0" smtClean="0"/>
              <a:t>2016-2017 </a:t>
            </a:r>
            <a:r>
              <a:rPr lang="ru-RU" b="1" i="1" dirty="0"/>
              <a:t>годах</a:t>
            </a:r>
          </a:p>
        </p:txBody>
      </p:sp>
      <p:pic>
        <p:nvPicPr>
          <p:cNvPr id="132112" name="Picture 16" descr="1390316433_g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860800"/>
            <a:ext cx="2736850" cy="2727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413" y="620713"/>
            <a:ext cx="8362951" cy="115252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Боковского сельского поселения Боковского района </a:t>
            </a:r>
            <a:br>
              <a:rPr lang="ru-RU" sz="2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554980"/>
              </p:ext>
            </p:extLst>
          </p:nvPr>
        </p:nvGraphicFramePr>
        <p:xfrm>
          <a:off x="180975" y="1919288"/>
          <a:ext cx="74612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 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pic>
        <p:nvPicPr>
          <p:cNvPr id="134153" name="Picture 9" descr="гор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844675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4" name="Picture 10" descr="SAM_11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076700"/>
            <a:ext cx="19240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07950" y="3990975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FFFFFF"/>
                </a:solidFill>
                <a:latin typeface="Decorlz"/>
              </a:rPr>
              <a:t>Бюджет </a:t>
            </a:r>
            <a:r>
              <a:rPr lang="ru-RU" sz="1200" i="1" dirty="0" err="1">
                <a:solidFill>
                  <a:srgbClr val="FFFFFF"/>
                </a:solidFill>
                <a:latin typeface="Decorlz"/>
              </a:rPr>
              <a:t>Боковского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 сельского поселения на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2017-2019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годы создает дополнительные условия для выполнения поставленных Президентом России, Губернатором области, 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FFFF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4292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solidFill>
                  <a:srgbClr val="FFFFFF"/>
                </a:solidFill>
                <a:latin typeface="Trebuchet MS" pitchFamily="34" charset="0"/>
              </a:rPr>
              <a:t>Муниципальные программы Боковского сельского 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 sz="1600" dirty="0" err="1">
                <a:solidFill>
                  <a:srgbClr val="FFFFFF"/>
                </a:solidFill>
                <a:latin typeface="Trebuchet MS" pitchFamily="34" charset="0"/>
              </a:rPr>
              <a:t>Боковского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 сельского</a:t>
            </a:r>
            <a:r>
              <a:rPr lang="ru-RU" sz="1600" b="1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поселения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2017-2019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годы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</a:rPr>
              <a:t>(Постановление Администрации  </a:t>
            </a:r>
            <a:r>
              <a:rPr lang="ru-RU" sz="1600" dirty="0" err="1">
                <a:solidFill>
                  <a:srgbClr val="FFFFFF"/>
                </a:solidFill>
              </a:rPr>
              <a:t>Боковского</a:t>
            </a:r>
            <a:r>
              <a:rPr lang="ru-RU" sz="1600" dirty="0">
                <a:solidFill>
                  <a:srgbClr val="FFFFFF"/>
                </a:solidFill>
              </a:rPr>
              <a:t> сельского поселения </a:t>
            </a:r>
            <a:r>
              <a:rPr lang="ru-RU" sz="1600" dirty="0" smtClean="0">
                <a:solidFill>
                  <a:srgbClr val="FFFFFF"/>
                </a:solidFill>
              </a:rPr>
              <a:t>14.07.2016 №348</a:t>
            </a:r>
            <a:endParaRPr lang="ru-RU" sz="1600" dirty="0">
              <a:solidFill>
                <a:srgbClr val="FFFFFF"/>
              </a:solidFill>
            </a:endParaRP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19088" y="766763"/>
            <a:ext cx="2609850" cy="107721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Бюджетное послание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Президента РФ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«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 бюджетной политике в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2017-2019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годах»</a:t>
            </a: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проекта бюджета </a:t>
            </a:r>
            <a:r>
              <a:rPr lang="ru-RU" sz="1600" dirty="0" err="1">
                <a:solidFill>
                  <a:srgbClr val="FFFFFF"/>
                </a:solidFill>
                <a:latin typeface="Trebuchet MS" pitchFamily="34" charset="0"/>
              </a:rPr>
              <a:t>Боковского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 сельского поселения</a:t>
            </a:r>
          </a:p>
          <a:p>
            <a:pPr algn="ctr"/>
            <a:r>
              <a:rPr lang="ru-RU" sz="1600" dirty="0" err="1">
                <a:solidFill>
                  <a:srgbClr val="FFFFFF"/>
                </a:solidFill>
                <a:latin typeface="Trebuchet MS" pitchFamily="34" charset="0"/>
              </a:rPr>
              <a:t>Боковского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 района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2017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 и плановый период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2018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и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2019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5" y="549275"/>
            <a:ext cx="2381250" cy="24098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2597150" cy="131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6000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</a:t>
            </a:r>
            <a:r>
              <a:rPr lang="ru-RU" sz="1600" dirty="0" err="1">
                <a:solidFill>
                  <a:srgbClr val="FFFFFF"/>
                </a:solidFill>
                <a:latin typeface="Trebuchet MS" pitchFamily="34" charset="0"/>
              </a:rPr>
              <a:t>Боковского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 сельского поселения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2017-2019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годы </a:t>
            </a: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-1442589">
            <a:off x="3516313" y="3013075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БЮДЖЕТ НА </a:t>
            </a:r>
            <a:r>
              <a:rPr lang="ru-RU" b="1" dirty="0" smtClean="0"/>
              <a:t>2017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>2018 И 2019 </a:t>
            </a:r>
            <a:r>
              <a:rPr lang="ru-RU" b="1" dirty="0"/>
              <a:t>ГОДОВ </a:t>
            </a:r>
          </a:p>
          <a:p>
            <a:pPr algn="ctr"/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/>
                <a:t>гарантированного исполнения действующих и принимаемых расходных обязательств</a:t>
              </a:r>
              <a:r>
                <a:rPr lang="ru-RU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/>
                <a:t>эффективности бюджетных расходов, обеспечения адресности </a:t>
              </a:r>
            </a:p>
            <a:p>
              <a:pPr algn="ctr"/>
              <a:r>
                <a:rPr lang="ru-RU" sz="1400" b="1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Соответствие финансовых возможностей Боковского сельского поселения</a:t>
              </a:r>
            </a:p>
            <a:p>
              <a:pPr algn="ctr"/>
              <a:r>
                <a:rPr lang="ru-RU" sz="1400" b="1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роли бюджетной политики для поддержки экономического роста</a:t>
              </a:r>
              <a:r>
                <a:rPr lang="ru-RU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на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29870694"/>
              </p:ext>
            </p:extLst>
          </p:nvPr>
        </p:nvGraphicFramePr>
        <p:xfrm>
          <a:off x="595313" y="2349500"/>
          <a:ext cx="8001000" cy="4178619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33367,2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10726,1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10758,2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10125,8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9430,0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9484,1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23241,4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1296,1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1274,1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34379,7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11197,6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11232,4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-1012,5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-471,5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-474,2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1012,5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471,5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474,2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406812368"/>
              </p:ext>
            </p:extLst>
          </p:nvPr>
        </p:nvGraphicFramePr>
        <p:xfrm>
          <a:off x="4762" y="2206625"/>
          <a:ext cx="9109076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421063" y="3543300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33367,2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57571,5</a:t>
            </a:r>
          </a:p>
          <a:p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10726,1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6899275" y="37099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10758,2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 Боковского сельского поселения Боковского 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06971152"/>
              </p:ext>
            </p:extLst>
          </p:nvPr>
        </p:nvGraphicFramePr>
        <p:xfrm>
          <a:off x="590550" y="1247775"/>
          <a:ext cx="8051800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5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595297"/>
              </p:ext>
            </p:extLst>
          </p:nvPr>
        </p:nvGraphicFramePr>
        <p:xfrm>
          <a:off x="180975" y="2244725"/>
          <a:ext cx="8075613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9036050" cy="10810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2017-2019 годах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585729"/>
              </p:ext>
            </p:extLst>
          </p:nvPr>
        </p:nvGraphicFramePr>
        <p:xfrm>
          <a:off x="233363" y="1270000"/>
          <a:ext cx="9604375" cy="558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100" y="119063"/>
            <a:ext cx="2843213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29213"/>
            <a:ext cx="2879725" cy="17287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Боковского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2016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5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Боковского</a:t>
            </a:r>
          </a:p>
          <a:p>
            <a:pPr algn="ctr">
              <a:defRPr/>
            </a:pPr>
            <a:r>
              <a:rPr lang="ru-RU" sz="9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615390"/>
              </p:ext>
            </p:extLst>
          </p:nvPr>
        </p:nvGraphicFramePr>
        <p:xfrm>
          <a:off x="1331913" y="1628775"/>
          <a:ext cx="6696075" cy="4687889"/>
        </p:xfrm>
        <a:graphic>
          <a:graphicData uri="http://schemas.openxmlformats.org/drawingml/2006/table">
            <a:tbl>
              <a:tblPr/>
              <a:tblGrid>
                <a:gridCol w="2857500"/>
                <a:gridCol w="1100137"/>
                <a:gridCol w="874713"/>
                <a:gridCol w="877887"/>
                <a:gridCol w="985838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Боковского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6004,6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6300,2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5670,7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5801,3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174,8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7518,1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3092,4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29319,4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17201,2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1278,4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1115,6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«Охрана окружающей средыо»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9540,4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6914,8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3372,7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3427,9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284,5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«Образование»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53490,6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34379,7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11197,6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11232,4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848</Words>
  <Application>Microsoft Office PowerPoint</Application>
  <PresentationFormat>Экран (4:3)</PresentationFormat>
  <Paragraphs>310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Тема Office</vt:lpstr>
      <vt:lpstr>1_Городская</vt:lpstr>
      <vt:lpstr>4_Городская</vt:lpstr>
      <vt:lpstr>5_Городская</vt:lpstr>
      <vt:lpstr>9_Городская</vt:lpstr>
      <vt:lpstr>12_Городская</vt:lpstr>
      <vt:lpstr>13_Городская</vt:lpstr>
      <vt:lpstr>Трек</vt:lpstr>
      <vt:lpstr>Изящная</vt:lpstr>
      <vt:lpstr>Презентация PowerPoint</vt:lpstr>
      <vt:lpstr>Презентация PowerPoint</vt:lpstr>
      <vt:lpstr>Презентация PowerPoint</vt:lpstr>
      <vt:lpstr>Основные параметры решения  «О бюджете Боковского сельского поселения Боковского района на 2017 год и плановый период 2018 и 2019 годов»</vt:lpstr>
      <vt:lpstr>Презентация PowerPoint</vt:lpstr>
      <vt:lpstr>Презентация PowerPoint</vt:lpstr>
      <vt:lpstr>Безвозмездные поступления в бюджет Боковского сельского поселения Боковского района</vt:lpstr>
      <vt:lpstr>Динамика расходов бюджета Боковского сельского поселения Боковского района  в 2017-2019 годах</vt:lpstr>
      <vt:lpstr>                  Расходы бюджета Боковского сельского поселения                             по разделам в 2016 – 2019 годах, тыс.рублей</vt:lpstr>
      <vt:lpstr>                  Расходы бюджета Боковского сельского поселения                   в рамках программ в 2017 – 2019 годах, тыс.рублей</vt:lpstr>
      <vt:lpstr>Реализация указов Президента Российской Федерации</vt:lpstr>
      <vt:lpstr>Презентация PowerPoint</vt:lpstr>
      <vt:lpstr>Презентация PowerPoint</vt:lpstr>
      <vt:lpstr>Динамика расходов бюджета  Боковского сельского поселения Боковского района  на культуру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Windows User</cp:lastModifiedBy>
  <cp:revision>301</cp:revision>
  <cp:lastPrinted>2013-11-15T06:31:56Z</cp:lastPrinted>
  <dcterms:created xsi:type="dcterms:W3CDTF">2013-05-13T09:45:35Z</dcterms:created>
  <dcterms:modified xsi:type="dcterms:W3CDTF">2017-04-24T14:49:57Z</dcterms:modified>
</cp:coreProperties>
</file>