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notesMasterIdLst>
    <p:notesMasterId r:id="rId23"/>
  </p:notesMasterIdLst>
  <p:sldIdLst>
    <p:sldId id="263" r:id="rId2"/>
    <p:sldId id="409" r:id="rId3"/>
    <p:sldId id="383" r:id="rId4"/>
    <p:sldId id="384" r:id="rId5"/>
    <p:sldId id="281" r:id="rId6"/>
    <p:sldId id="387" r:id="rId7"/>
    <p:sldId id="389" r:id="rId8"/>
    <p:sldId id="390" r:id="rId9"/>
    <p:sldId id="404" r:id="rId10"/>
    <p:sldId id="405" r:id="rId11"/>
    <p:sldId id="392" r:id="rId12"/>
    <p:sldId id="410" r:id="rId13"/>
    <p:sldId id="378" r:id="rId14"/>
    <p:sldId id="373" r:id="rId15"/>
    <p:sldId id="264" r:id="rId16"/>
    <p:sldId id="376" r:id="rId17"/>
    <p:sldId id="397" r:id="rId18"/>
    <p:sldId id="401" r:id="rId19"/>
    <p:sldId id="403" r:id="rId20"/>
    <p:sldId id="407" r:id="rId21"/>
    <p:sldId id="408" r:id="rId22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63300"/>
    <a:srgbClr val="969696"/>
    <a:srgbClr val="0000FF"/>
    <a:srgbClr val="CC99FF"/>
    <a:srgbClr val="99CCFF"/>
    <a:srgbClr val="CCFF99"/>
    <a:srgbClr val="B2B2B2"/>
    <a:srgbClr val="C0C0C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158" autoAdjust="0"/>
    <p:restoredTop sz="97802" autoAdjust="0"/>
  </p:normalViewPr>
  <p:slideViewPr>
    <p:cSldViewPr>
      <p:cViewPr>
        <p:scale>
          <a:sx n="91" d="100"/>
          <a:sy n="91" d="100"/>
        </p:scale>
        <p:origin x="-576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52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D9DFE-9F74-4B27-A4AD-8029FFA61325}" type="doc">
      <dgm:prSet loTypeId="urn:microsoft.com/office/officeart/2005/8/layout/vList3#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0A45121-A9FB-442A-BCA5-28177BF8F284}">
      <dgm:prSet phldrT="[Текст]"/>
      <dgm:spPr/>
      <dgm:t>
        <a:bodyPr/>
        <a:lstStyle/>
        <a:p>
          <a:pPr algn="l"/>
          <a:r>
            <a:rPr lang="ru-RU" dirty="0" smtClean="0"/>
            <a:t>повышение эффективности и результативности имеющихся инструментов программно-целевого управления и </a:t>
          </a:r>
          <a:r>
            <a:rPr lang="ru-RU" dirty="0" err="1" smtClean="0"/>
            <a:t>бюджетирования</a:t>
          </a:r>
          <a:r>
            <a:rPr lang="ru-RU" dirty="0" smtClean="0"/>
            <a:t>    </a:t>
          </a:r>
          <a:endParaRPr lang="ru-RU" dirty="0"/>
        </a:p>
      </dgm:t>
    </dgm:pt>
    <dgm:pt modelId="{1AE95BAB-E8FD-4B15-A056-1C8BC4FBBB5B}" type="parTrans" cxnId="{F9E01CFF-ECBF-4CAA-B40D-6463711ACC86}">
      <dgm:prSet/>
      <dgm:spPr/>
      <dgm:t>
        <a:bodyPr/>
        <a:lstStyle/>
        <a:p>
          <a:endParaRPr lang="ru-RU"/>
        </a:p>
      </dgm:t>
    </dgm:pt>
    <dgm:pt modelId="{690798DE-4307-4282-A8F6-15BDA7F8020C}" type="sibTrans" cxnId="{F9E01CFF-ECBF-4CAA-B40D-6463711ACC86}">
      <dgm:prSet/>
      <dgm:spPr/>
      <dgm:t>
        <a:bodyPr/>
        <a:lstStyle/>
        <a:p>
          <a:endParaRPr lang="ru-RU"/>
        </a:p>
      </dgm:t>
    </dgm:pt>
    <dgm:pt modelId="{E7547166-B537-45FE-AAE7-4EB0E546B5C8}">
      <dgm:prSet phldrT="[Текст]"/>
      <dgm:spPr/>
      <dgm:t>
        <a:bodyPr/>
        <a:lstStyle/>
        <a:p>
          <a:pPr algn="l"/>
          <a:r>
            <a:rPr lang="ru-RU" dirty="0" smtClean="0"/>
            <a:t>создание условий для повышения качества предоставления муниципальных услуг </a:t>
          </a:r>
          <a:endParaRPr lang="ru-RU" dirty="0"/>
        </a:p>
      </dgm:t>
    </dgm:pt>
    <dgm:pt modelId="{1EA4F8B4-31F0-45A0-95A2-3B8793F22AA0}" type="parTrans" cxnId="{E615FC27-F8B5-4932-B166-807E4B6A032C}">
      <dgm:prSet/>
      <dgm:spPr/>
      <dgm:t>
        <a:bodyPr/>
        <a:lstStyle/>
        <a:p>
          <a:endParaRPr lang="ru-RU"/>
        </a:p>
      </dgm:t>
    </dgm:pt>
    <dgm:pt modelId="{F168D666-FB5C-4F41-BA8A-A21C2F5220D4}" type="sibTrans" cxnId="{E615FC27-F8B5-4932-B166-807E4B6A032C}">
      <dgm:prSet/>
      <dgm:spPr/>
      <dgm:t>
        <a:bodyPr/>
        <a:lstStyle/>
        <a:p>
          <a:endParaRPr lang="ru-RU"/>
        </a:p>
      </dgm:t>
    </dgm:pt>
    <dgm:pt modelId="{5D35EEC0-29F0-49DD-A9CA-0278FE86A15A}">
      <dgm:prSet phldrT="[Текст]"/>
      <dgm:spPr/>
      <dgm:t>
        <a:bodyPr/>
        <a:lstStyle/>
        <a:p>
          <a:pPr algn="l"/>
          <a:r>
            <a:rPr lang="ru-RU" dirty="0" smtClean="0"/>
            <a:t>повышение эффективности процедур проведения муниципальных закупок </a:t>
          </a:r>
          <a:endParaRPr lang="ru-RU" dirty="0"/>
        </a:p>
      </dgm:t>
    </dgm:pt>
    <dgm:pt modelId="{C0314AED-176D-49EE-9B45-1F60DB0CF764}" type="parTrans" cxnId="{9861827F-8E45-4869-BAD8-6E9D61513E21}">
      <dgm:prSet/>
      <dgm:spPr/>
      <dgm:t>
        <a:bodyPr/>
        <a:lstStyle/>
        <a:p>
          <a:endParaRPr lang="ru-RU"/>
        </a:p>
      </dgm:t>
    </dgm:pt>
    <dgm:pt modelId="{9AE0D2C8-F733-4E9F-A9C4-08DE707C23DA}" type="sibTrans" cxnId="{9861827F-8E45-4869-BAD8-6E9D61513E21}">
      <dgm:prSet/>
      <dgm:spPr/>
      <dgm:t>
        <a:bodyPr/>
        <a:lstStyle/>
        <a:p>
          <a:endParaRPr lang="ru-RU"/>
        </a:p>
      </dgm:t>
    </dgm:pt>
    <dgm:pt modelId="{C9188141-8F8B-40D9-9411-3A306ECC2FA6}">
      <dgm:prSet phldrT="[Текст]"/>
      <dgm:spPr/>
      <dgm:t>
        <a:bodyPr/>
        <a:lstStyle/>
        <a:p>
          <a:pPr algn="l"/>
          <a:r>
            <a:rPr lang="ru-RU" dirty="0" smtClean="0"/>
            <a:t>совершенствование процедур предварительного и последующего контроля, в том числе уточнение порядка и содержания мер принуждения к нарушениям в финансово-бюджетной сферы</a:t>
          </a:r>
          <a:endParaRPr lang="ru-RU" dirty="0"/>
        </a:p>
      </dgm:t>
    </dgm:pt>
    <dgm:pt modelId="{116E95E5-8095-4C94-9BD8-A5985BD2EED5}" type="parTrans" cxnId="{7687445D-DC56-496B-A366-139ABC7E8086}">
      <dgm:prSet/>
      <dgm:spPr/>
      <dgm:t>
        <a:bodyPr/>
        <a:lstStyle/>
        <a:p>
          <a:endParaRPr lang="ru-RU"/>
        </a:p>
      </dgm:t>
    </dgm:pt>
    <dgm:pt modelId="{5A22D53B-DB5B-4468-8F8E-DB8238A69607}" type="sibTrans" cxnId="{7687445D-DC56-496B-A366-139ABC7E8086}">
      <dgm:prSet/>
      <dgm:spPr/>
      <dgm:t>
        <a:bodyPr/>
        <a:lstStyle/>
        <a:p>
          <a:endParaRPr lang="ru-RU"/>
        </a:p>
      </dgm:t>
    </dgm:pt>
    <dgm:pt modelId="{C3536F11-9BE8-44FF-9884-680F283B76C1}">
      <dgm:prSet phldrT="[Текст]"/>
      <dgm:spPr/>
      <dgm:t>
        <a:bodyPr/>
        <a:lstStyle/>
        <a:p>
          <a:r>
            <a:rPr lang="ru-RU" dirty="0" smtClean="0"/>
            <a:t>обеспечение открытости бюджетного процесса перед гражданами</a:t>
          </a:r>
          <a:endParaRPr lang="ru-RU" dirty="0"/>
        </a:p>
      </dgm:t>
    </dgm:pt>
    <dgm:pt modelId="{4F2A074C-A461-49DD-8E7C-B191A75EB692}" type="parTrans" cxnId="{F87FC72F-9DEA-42E3-A7AC-29056994752D}">
      <dgm:prSet/>
      <dgm:spPr/>
      <dgm:t>
        <a:bodyPr/>
        <a:lstStyle/>
        <a:p>
          <a:endParaRPr lang="ru-RU"/>
        </a:p>
      </dgm:t>
    </dgm:pt>
    <dgm:pt modelId="{69AE5467-6BB5-42D6-9FB6-493268D9D8F2}" type="sibTrans" cxnId="{F87FC72F-9DEA-42E3-A7AC-29056994752D}">
      <dgm:prSet/>
      <dgm:spPr/>
      <dgm:t>
        <a:bodyPr/>
        <a:lstStyle/>
        <a:p>
          <a:endParaRPr lang="ru-RU"/>
        </a:p>
      </dgm:t>
    </dgm:pt>
    <dgm:pt modelId="{A07F8CF5-75A4-46DB-980C-9E6799553975}" type="pres">
      <dgm:prSet presAssocID="{50ED9DFE-9F74-4B27-A4AD-8029FFA61325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46F293-8E58-40DF-B00E-80B1A38EB548}" type="pres">
      <dgm:prSet presAssocID="{00A45121-A9FB-442A-BCA5-28177BF8F284}" presName="composite" presStyleCnt="0"/>
      <dgm:spPr/>
    </dgm:pt>
    <dgm:pt modelId="{2B79CA85-6D6A-427B-AD39-BAEF62268A2B}" type="pres">
      <dgm:prSet presAssocID="{00A45121-A9FB-442A-BCA5-28177BF8F284}" presName="imgShp" presStyleLbl="fgImgPlace1" presStyleIdx="0" presStyleCnt="5" custLinFactX="-1991" custLinFactNeighborX="-100000" custLinFactNeighborY="3582"/>
      <dgm:spPr/>
    </dgm:pt>
    <dgm:pt modelId="{6813D3BC-465D-4CFD-A0BB-C34072652E00}" type="pres">
      <dgm:prSet presAssocID="{00A45121-A9FB-442A-BCA5-28177BF8F284}" presName="txShp" presStyleLbl="node1" presStyleIdx="0" presStyleCnt="5" custScaleX="131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84C5E4-5441-41CA-B7A9-E5074E59CC49}" type="pres">
      <dgm:prSet presAssocID="{690798DE-4307-4282-A8F6-15BDA7F8020C}" presName="spacing" presStyleCnt="0"/>
      <dgm:spPr/>
    </dgm:pt>
    <dgm:pt modelId="{EA019B65-4A62-4F9F-A402-D29F7ACAB9A6}" type="pres">
      <dgm:prSet presAssocID="{E7547166-B537-45FE-AAE7-4EB0E546B5C8}" presName="composite" presStyleCnt="0"/>
      <dgm:spPr/>
    </dgm:pt>
    <dgm:pt modelId="{2B99C788-53C3-4EB7-8DFC-068D0CFFB00C}" type="pres">
      <dgm:prSet presAssocID="{E7547166-B537-45FE-AAE7-4EB0E546B5C8}" presName="imgShp" presStyleLbl="fgImgPlace1" presStyleIdx="1" presStyleCnt="5" custLinFactX="-1991" custLinFactNeighborX="-100000" custLinFactNeighborY="-3039"/>
      <dgm:spPr/>
    </dgm:pt>
    <dgm:pt modelId="{876CE208-44E7-442F-BD4F-070AD4133118}" type="pres">
      <dgm:prSet presAssocID="{E7547166-B537-45FE-AAE7-4EB0E546B5C8}" presName="txShp" presStyleLbl="node1" presStyleIdx="1" presStyleCnt="5" custScaleX="130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FBC8CE-E3D2-4B07-8D3E-C261F683EA33}" type="pres">
      <dgm:prSet presAssocID="{F168D666-FB5C-4F41-BA8A-A21C2F5220D4}" presName="spacing" presStyleCnt="0"/>
      <dgm:spPr/>
    </dgm:pt>
    <dgm:pt modelId="{B545287B-E064-46A6-89A3-EE52D9EF928F}" type="pres">
      <dgm:prSet presAssocID="{5D35EEC0-29F0-49DD-A9CA-0278FE86A15A}" presName="composite" presStyleCnt="0"/>
      <dgm:spPr/>
    </dgm:pt>
    <dgm:pt modelId="{7B5256B4-BDF1-4EBD-B207-A336F142F737}" type="pres">
      <dgm:prSet presAssocID="{5D35EEC0-29F0-49DD-A9CA-0278FE86A15A}" presName="imgShp" presStyleLbl="fgImgPlace1" presStyleIdx="2" presStyleCnt="5" custLinFactX="-1991" custLinFactNeighborX="-100000" custLinFactNeighborY="-858"/>
      <dgm:spPr/>
    </dgm:pt>
    <dgm:pt modelId="{DC00DF32-B2A0-4FA1-B60B-FF64E9421FF6}" type="pres">
      <dgm:prSet presAssocID="{5D35EEC0-29F0-49DD-A9CA-0278FE86A15A}" presName="txShp" presStyleLbl="node1" presStyleIdx="2" presStyleCnt="5" custScaleX="130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FC740B-ED17-42D2-9E58-049C940FFD8E}" type="pres">
      <dgm:prSet presAssocID="{9AE0D2C8-F733-4E9F-A9C4-08DE707C23DA}" presName="spacing" presStyleCnt="0"/>
      <dgm:spPr/>
    </dgm:pt>
    <dgm:pt modelId="{36F9A4B0-8802-41FE-9768-12973B65804D}" type="pres">
      <dgm:prSet presAssocID="{C9188141-8F8B-40D9-9411-3A306ECC2FA6}" presName="composite" presStyleCnt="0"/>
      <dgm:spPr/>
    </dgm:pt>
    <dgm:pt modelId="{C10FE643-3174-4764-89C0-056052F62DF0}" type="pres">
      <dgm:prSet presAssocID="{C9188141-8F8B-40D9-9411-3A306ECC2FA6}" presName="imgShp" presStyleLbl="fgImgPlace1" presStyleIdx="3" presStyleCnt="5" custLinFactX="-1991" custLinFactNeighborX="-100000" custLinFactNeighborY="1324"/>
      <dgm:spPr/>
    </dgm:pt>
    <dgm:pt modelId="{87580B58-6E28-45C5-A0BD-742635DF2090}" type="pres">
      <dgm:prSet presAssocID="{C9188141-8F8B-40D9-9411-3A306ECC2FA6}" presName="txShp" presStyleLbl="node1" presStyleIdx="3" presStyleCnt="5" custScaleX="130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7F34D-C847-4B85-A015-AEFCFF9C7425}" type="pres">
      <dgm:prSet presAssocID="{5A22D53B-DB5B-4468-8F8E-DB8238A69607}" presName="spacing" presStyleCnt="0"/>
      <dgm:spPr/>
    </dgm:pt>
    <dgm:pt modelId="{EB7D299F-6AC5-4AB0-9947-0A74E2E940CD}" type="pres">
      <dgm:prSet presAssocID="{C3536F11-9BE8-44FF-9884-680F283B76C1}" presName="composite" presStyleCnt="0"/>
      <dgm:spPr/>
    </dgm:pt>
    <dgm:pt modelId="{C6F9003F-047D-469B-BCBB-1A841DE8EDB2}" type="pres">
      <dgm:prSet presAssocID="{C3536F11-9BE8-44FF-9884-680F283B76C1}" presName="imgShp" presStyleLbl="fgImgPlace1" presStyleIdx="4" presStyleCnt="5" custLinFactX="-1991" custLinFactNeighborX="-100000" custLinFactNeighborY="-5297"/>
      <dgm:spPr/>
    </dgm:pt>
    <dgm:pt modelId="{BEFC1D70-B1FA-4542-AD5A-7E6D36F6BC7D}" type="pres">
      <dgm:prSet presAssocID="{C3536F11-9BE8-44FF-9884-680F283B76C1}" presName="txShp" presStyleLbl="node1" presStyleIdx="4" presStyleCnt="5" custScaleX="130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84C5F0-4E39-42BC-92E5-FD7563343DF4}" type="presOf" srcId="{C3536F11-9BE8-44FF-9884-680F283B76C1}" destId="{BEFC1D70-B1FA-4542-AD5A-7E6D36F6BC7D}" srcOrd="0" destOrd="0" presId="urn:microsoft.com/office/officeart/2005/8/layout/vList3#1"/>
    <dgm:cxn modelId="{7687445D-DC56-496B-A366-139ABC7E8086}" srcId="{50ED9DFE-9F74-4B27-A4AD-8029FFA61325}" destId="{C9188141-8F8B-40D9-9411-3A306ECC2FA6}" srcOrd="3" destOrd="0" parTransId="{116E95E5-8095-4C94-9BD8-A5985BD2EED5}" sibTransId="{5A22D53B-DB5B-4468-8F8E-DB8238A69607}"/>
    <dgm:cxn modelId="{AEC14DED-F6A4-486A-861E-A14853245494}" type="presOf" srcId="{C9188141-8F8B-40D9-9411-3A306ECC2FA6}" destId="{87580B58-6E28-45C5-A0BD-742635DF2090}" srcOrd="0" destOrd="0" presId="urn:microsoft.com/office/officeart/2005/8/layout/vList3#1"/>
    <dgm:cxn modelId="{F87FC72F-9DEA-42E3-A7AC-29056994752D}" srcId="{50ED9DFE-9F74-4B27-A4AD-8029FFA61325}" destId="{C3536F11-9BE8-44FF-9884-680F283B76C1}" srcOrd="4" destOrd="0" parTransId="{4F2A074C-A461-49DD-8E7C-B191A75EB692}" sibTransId="{69AE5467-6BB5-42D6-9FB6-493268D9D8F2}"/>
    <dgm:cxn modelId="{7D271AD2-112D-42BA-97BE-774BB7743A25}" type="presOf" srcId="{5D35EEC0-29F0-49DD-A9CA-0278FE86A15A}" destId="{DC00DF32-B2A0-4FA1-B60B-FF64E9421FF6}" srcOrd="0" destOrd="0" presId="urn:microsoft.com/office/officeart/2005/8/layout/vList3#1"/>
    <dgm:cxn modelId="{E615FC27-F8B5-4932-B166-807E4B6A032C}" srcId="{50ED9DFE-9F74-4B27-A4AD-8029FFA61325}" destId="{E7547166-B537-45FE-AAE7-4EB0E546B5C8}" srcOrd="1" destOrd="0" parTransId="{1EA4F8B4-31F0-45A0-95A2-3B8793F22AA0}" sibTransId="{F168D666-FB5C-4F41-BA8A-A21C2F5220D4}"/>
    <dgm:cxn modelId="{37ABF865-2A9B-4BF3-8B22-A69BCC65943B}" type="presOf" srcId="{50ED9DFE-9F74-4B27-A4AD-8029FFA61325}" destId="{A07F8CF5-75A4-46DB-980C-9E6799553975}" srcOrd="0" destOrd="0" presId="urn:microsoft.com/office/officeart/2005/8/layout/vList3#1"/>
    <dgm:cxn modelId="{F9E01CFF-ECBF-4CAA-B40D-6463711ACC86}" srcId="{50ED9DFE-9F74-4B27-A4AD-8029FFA61325}" destId="{00A45121-A9FB-442A-BCA5-28177BF8F284}" srcOrd="0" destOrd="0" parTransId="{1AE95BAB-E8FD-4B15-A056-1C8BC4FBBB5B}" sibTransId="{690798DE-4307-4282-A8F6-15BDA7F8020C}"/>
    <dgm:cxn modelId="{9861827F-8E45-4869-BAD8-6E9D61513E21}" srcId="{50ED9DFE-9F74-4B27-A4AD-8029FFA61325}" destId="{5D35EEC0-29F0-49DD-A9CA-0278FE86A15A}" srcOrd="2" destOrd="0" parTransId="{C0314AED-176D-49EE-9B45-1F60DB0CF764}" sibTransId="{9AE0D2C8-F733-4E9F-A9C4-08DE707C23DA}"/>
    <dgm:cxn modelId="{E26BA22B-EA86-4F59-B695-2D04AD139A41}" type="presOf" srcId="{E7547166-B537-45FE-AAE7-4EB0E546B5C8}" destId="{876CE208-44E7-442F-BD4F-070AD4133118}" srcOrd="0" destOrd="0" presId="urn:microsoft.com/office/officeart/2005/8/layout/vList3#1"/>
    <dgm:cxn modelId="{BA60427D-3DE2-4157-8EE1-9860078041BB}" type="presOf" srcId="{00A45121-A9FB-442A-BCA5-28177BF8F284}" destId="{6813D3BC-465D-4CFD-A0BB-C34072652E00}" srcOrd="0" destOrd="0" presId="urn:microsoft.com/office/officeart/2005/8/layout/vList3#1"/>
    <dgm:cxn modelId="{E3E3C128-8E01-4C80-97AD-127F0FC3DFB4}" type="presParOf" srcId="{A07F8CF5-75A4-46DB-980C-9E6799553975}" destId="{7C46F293-8E58-40DF-B00E-80B1A38EB548}" srcOrd="0" destOrd="0" presId="urn:microsoft.com/office/officeart/2005/8/layout/vList3#1"/>
    <dgm:cxn modelId="{A86AF48B-0E4A-4A3B-A1D1-81D0BF94F3DE}" type="presParOf" srcId="{7C46F293-8E58-40DF-B00E-80B1A38EB548}" destId="{2B79CA85-6D6A-427B-AD39-BAEF62268A2B}" srcOrd="0" destOrd="0" presId="urn:microsoft.com/office/officeart/2005/8/layout/vList3#1"/>
    <dgm:cxn modelId="{99F9C0AB-EB49-475D-8687-A13C6EC862B2}" type="presParOf" srcId="{7C46F293-8E58-40DF-B00E-80B1A38EB548}" destId="{6813D3BC-465D-4CFD-A0BB-C34072652E00}" srcOrd="1" destOrd="0" presId="urn:microsoft.com/office/officeart/2005/8/layout/vList3#1"/>
    <dgm:cxn modelId="{32061C05-FFE8-47A5-8471-D47ACD02967C}" type="presParOf" srcId="{A07F8CF5-75A4-46DB-980C-9E6799553975}" destId="{4284C5E4-5441-41CA-B7A9-E5074E59CC49}" srcOrd="1" destOrd="0" presId="urn:microsoft.com/office/officeart/2005/8/layout/vList3#1"/>
    <dgm:cxn modelId="{548D1C7E-A481-4993-B623-8AEAF095B4E9}" type="presParOf" srcId="{A07F8CF5-75A4-46DB-980C-9E6799553975}" destId="{EA019B65-4A62-4F9F-A402-D29F7ACAB9A6}" srcOrd="2" destOrd="0" presId="urn:microsoft.com/office/officeart/2005/8/layout/vList3#1"/>
    <dgm:cxn modelId="{0DA19738-7772-4648-B215-765DFE5C2F79}" type="presParOf" srcId="{EA019B65-4A62-4F9F-A402-D29F7ACAB9A6}" destId="{2B99C788-53C3-4EB7-8DFC-068D0CFFB00C}" srcOrd="0" destOrd="0" presId="urn:microsoft.com/office/officeart/2005/8/layout/vList3#1"/>
    <dgm:cxn modelId="{98F462F0-39F9-4AD1-97FB-71F95A884477}" type="presParOf" srcId="{EA019B65-4A62-4F9F-A402-D29F7ACAB9A6}" destId="{876CE208-44E7-442F-BD4F-070AD4133118}" srcOrd="1" destOrd="0" presId="urn:microsoft.com/office/officeart/2005/8/layout/vList3#1"/>
    <dgm:cxn modelId="{093B647A-68CB-4F5F-B680-119F2F39E675}" type="presParOf" srcId="{A07F8CF5-75A4-46DB-980C-9E6799553975}" destId="{9CFBC8CE-E3D2-4B07-8D3E-C261F683EA33}" srcOrd="3" destOrd="0" presId="urn:microsoft.com/office/officeart/2005/8/layout/vList3#1"/>
    <dgm:cxn modelId="{AAE5FFB1-DE64-4799-BB4C-633AE2D93E0B}" type="presParOf" srcId="{A07F8CF5-75A4-46DB-980C-9E6799553975}" destId="{B545287B-E064-46A6-89A3-EE52D9EF928F}" srcOrd="4" destOrd="0" presId="urn:microsoft.com/office/officeart/2005/8/layout/vList3#1"/>
    <dgm:cxn modelId="{9598604E-74AC-47FC-91A7-46ECB4812DAA}" type="presParOf" srcId="{B545287B-E064-46A6-89A3-EE52D9EF928F}" destId="{7B5256B4-BDF1-4EBD-B207-A336F142F737}" srcOrd="0" destOrd="0" presId="urn:microsoft.com/office/officeart/2005/8/layout/vList3#1"/>
    <dgm:cxn modelId="{5159983F-B174-4078-87D0-6DFA9391556F}" type="presParOf" srcId="{B545287B-E064-46A6-89A3-EE52D9EF928F}" destId="{DC00DF32-B2A0-4FA1-B60B-FF64E9421FF6}" srcOrd="1" destOrd="0" presId="urn:microsoft.com/office/officeart/2005/8/layout/vList3#1"/>
    <dgm:cxn modelId="{2AEA5F6D-CE89-4637-AA69-F36D5E7ED61D}" type="presParOf" srcId="{A07F8CF5-75A4-46DB-980C-9E6799553975}" destId="{43FC740B-ED17-42D2-9E58-049C940FFD8E}" srcOrd="5" destOrd="0" presId="urn:microsoft.com/office/officeart/2005/8/layout/vList3#1"/>
    <dgm:cxn modelId="{85C45F56-A4B5-473E-B637-7683AD0544FB}" type="presParOf" srcId="{A07F8CF5-75A4-46DB-980C-9E6799553975}" destId="{36F9A4B0-8802-41FE-9768-12973B65804D}" srcOrd="6" destOrd="0" presId="urn:microsoft.com/office/officeart/2005/8/layout/vList3#1"/>
    <dgm:cxn modelId="{E9736A3C-1F0C-45F9-BD7A-11AC4C50A445}" type="presParOf" srcId="{36F9A4B0-8802-41FE-9768-12973B65804D}" destId="{C10FE643-3174-4764-89C0-056052F62DF0}" srcOrd="0" destOrd="0" presId="urn:microsoft.com/office/officeart/2005/8/layout/vList3#1"/>
    <dgm:cxn modelId="{98C527E1-5905-4511-AA5C-27C9DFFBEA55}" type="presParOf" srcId="{36F9A4B0-8802-41FE-9768-12973B65804D}" destId="{87580B58-6E28-45C5-A0BD-742635DF2090}" srcOrd="1" destOrd="0" presId="urn:microsoft.com/office/officeart/2005/8/layout/vList3#1"/>
    <dgm:cxn modelId="{127252EE-71D1-4F12-8BC1-9D3969DE1A73}" type="presParOf" srcId="{A07F8CF5-75A4-46DB-980C-9E6799553975}" destId="{0AB7F34D-C847-4B85-A015-AEFCFF9C7425}" srcOrd="7" destOrd="0" presId="urn:microsoft.com/office/officeart/2005/8/layout/vList3#1"/>
    <dgm:cxn modelId="{001ED663-0C41-4E42-BC36-1DB34364F9B3}" type="presParOf" srcId="{A07F8CF5-75A4-46DB-980C-9E6799553975}" destId="{EB7D299F-6AC5-4AB0-9947-0A74E2E940CD}" srcOrd="8" destOrd="0" presId="urn:microsoft.com/office/officeart/2005/8/layout/vList3#1"/>
    <dgm:cxn modelId="{D059CA6D-5985-4C1E-B07D-09AEC9D0DCAD}" type="presParOf" srcId="{EB7D299F-6AC5-4AB0-9947-0A74E2E940CD}" destId="{C6F9003F-047D-469B-BCBB-1A841DE8EDB2}" srcOrd="0" destOrd="0" presId="urn:microsoft.com/office/officeart/2005/8/layout/vList3#1"/>
    <dgm:cxn modelId="{B304452F-F5CF-48AA-9DBB-F258693C2B45}" type="presParOf" srcId="{EB7D299F-6AC5-4AB0-9947-0A74E2E940CD}" destId="{BEFC1D70-B1FA-4542-AD5A-7E6D36F6BC7D}" srcOrd="1" destOrd="0" presId="urn:microsoft.com/office/officeart/2005/8/layout/vList3#1"/>
  </dgm:cxnLst>
  <dgm:bg/>
  <dgm:whole/>
  <dgm:extLst>
    <a:ext uri="http://schemas.microsoft.com/office/drawing/2008/diagram"/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B284DD-D58C-48D7-8894-7BD370D26E32}" type="doc">
      <dgm:prSet loTypeId="urn:microsoft.com/office/officeart/2005/8/layout/process4" loCatId="process" qsTypeId="urn:microsoft.com/office/officeart/2005/8/quickstyle/simple1#7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0FCF210-6D6A-4772-B4D0-D5A5C414C317}">
      <dgm:prSet phldrT="[Текст]"/>
      <dgm:spPr/>
      <dgm:t>
        <a:bodyPr/>
        <a:lstStyle/>
        <a:p>
          <a:r>
            <a:rPr lang="ru-RU" dirty="0" smtClean="0"/>
            <a:t>Основные источники формирования дорожного фонда Вешенского сельского поселения</a:t>
          </a:r>
          <a:endParaRPr lang="ru-RU" dirty="0"/>
        </a:p>
      </dgm:t>
    </dgm:pt>
    <dgm:pt modelId="{6711813A-827B-47A6-A749-9089505EE5A5}" type="parTrans" cxnId="{C97C5C15-79FB-4A86-874E-D3F9712AB6E7}">
      <dgm:prSet/>
      <dgm:spPr/>
      <dgm:t>
        <a:bodyPr/>
        <a:lstStyle/>
        <a:p>
          <a:endParaRPr lang="ru-RU"/>
        </a:p>
      </dgm:t>
    </dgm:pt>
    <dgm:pt modelId="{CECE67A7-9C9B-4C3C-B083-ACA913A6BC96}" type="sibTrans" cxnId="{C97C5C15-79FB-4A86-874E-D3F9712AB6E7}">
      <dgm:prSet/>
      <dgm:spPr/>
      <dgm:t>
        <a:bodyPr/>
        <a:lstStyle/>
        <a:p>
          <a:endParaRPr lang="ru-RU"/>
        </a:p>
      </dgm:t>
    </dgm:pt>
    <dgm:pt modelId="{93C4D0A1-2354-471B-A5BE-27772F0AE045}">
      <dgm:prSet phldrT="[Текст]"/>
      <dgm:spPr/>
      <dgm:t>
        <a:bodyPr/>
        <a:lstStyle/>
        <a:p>
          <a:r>
            <a:rPr lang="ru-RU" dirty="0" smtClean="0"/>
            <a:t>Акцизы на автомобильный бензин, прямогонный бензин, дизельное топливо, моторные масла для дизельных и (или) карбюраторных (инжекторных) двигателей, производимые на территории Российской Федерации</a:t>
          </a:r>
          <a:endParaRPr lang="ru-RU" dirty="0"/>
        </a:p>
      </dgm:t>
    </dgm:pt>
    <dgm:pt modelId="{668B287F-AB69-48DB-B984-EB9D98183406}" type="parTrans" cxnId="{F27843EC-0C79-40A1-A4E6-D7F8C7EF7BF3}">
      <dgm:prSet/>
      <dgm:spPr/>
      <dgm:t>
        <a:bodyPr/>
        <a:lstStyle/>
        <a:p>
          <a:endParaRPr lang="ru-RU"/>
        </a:p>
      </dgm:t>
    </dgm:pt>
    <dgm:pt modelId="{21BF585A-5063-4B2F-9D39-9054F890698F}" type="sibTrans" cxnId="{F27843EC-0C79-40A1-A4E6-D7F8C7EF7BF3}">
      <dgm:prSet/>
      <dgm:spPr/>
      <dgm:t>
        <a:bodyPr/>
        <a:lstStyle/>
        <a:p>
          <a:endParaRPr lang="ru-RU"/>
        </a:p>
      </dgm:t>
    </dgm:pt>
    <dgm:pt modelId="{5952349A-F00E-4913-BD98-1F249B963318}">
      <dgm:prSet phldrT="[Текст]"/>
      <dgm:spPr/>
      <dgm:t>
        <a:bodyPr/>
        <a:lstStyle/>
        <a:p>
          <a:r>
            <a:rPr lang="ru-RU" dirty="0" smtClean="0"/>
            <a:t>Субсидии из областного бюджета на строительство (реконструкцию), капитальный ремонт, ремонт и содержание автомобильных дорог общего пользования местного значения</a:t>
          </a:r>
          <a:endParaRPr lang="ru-RU" dirty="0"/>
        </a:p>
      </dgm:t>
    </dgm:pt>
    <dgm:pt modelId="{4E83850F-D795-4ED5-BD43-231F1CB4910F}" type="parTrans" cxnId="{E9FE4164-6268-4936-9C59-2EC7871BA9C1}">
      <dgm:prSet/>
      <dgm:spPr/>
      <dgm:t>
        <a:bodyPr/>
        <a:lstStyle/>
        <a:p>
          <a:endParaRPr lang="ru-RU"/>
        </a:p>
      </dgm:t>
    </dgm:pt>
    <dgm:pt modelId="{C2C942E7-36D9-47BD-932E-19D4EDAFFD7A}" type="sibTrans" cxnId="{E9FE4164-6268-4936-9C59-2EC7871BA9C1}">
      <dgm:prSet/>
      <dgm:spPr/>
      <dgm:t>
        <a:bodyPr/>
        <a:lstStyle/>
        <a:p>
          <a:endParaRPr lang="ru-RU"/>
        </a:p>
      </dgm:t>
    </dgm:pt>
    <dgm:pt modelId="{432B59D4-9CD6-463F-ABB7-1C7EA1EB9819}" type="pres">
      <dgm:prSet presAssocID="{FEB284DD-D58C-48D7-8894-7BD370D26E3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317AB66-8986-4B03-B8B1-A922F6357C70}" type="pres">
      <dgm:prSet presAssocID="{A0FCF210-6D6A-4772-B4D0-D5A5C414C317}" presName="boxAndChildren" presStyleCnt="0"/>
      <dgm:spPr/>
    </dgm:pt>
    <dgm:pt modelId="{3D2ABB69-CD70-45C6-8DCD-0B06DDAF9F39}" type="pres">
      <dgm:prSet presAssocID="{A0FCF210-6D6A-4772-B4D0-D5A5C414C317}" presName="parentTextBox" presStyleLbl="node1" presStyleIdx="0" presStyleCnt="1"/>
      <dgm:spPr/>
      <dgm:t>
        <a:bodyPr/>
        <a:lstStyle/>
        <a:p>
          <a:endParaRPr lang="ru-RU"/>
        </a:p>
      </dgm:t>
    </dgm:pt>
    <dgm:pt modelId="{7349DE15-39F4-4668-BC29-06142A6A8497}" type="pres">
      <dgm:prSet presAssocID="{A0FCF210-6D6A-4772-B4D0-D5A5C414C317}" presName="entireBox" presStyleLbl="node1" presStyleIdx="0" presStyleCnt="1" custLinFactNeighborY="6897"/>
      <dgm:spPr/>
      <dgm:t>
        <a:bodyPr/>
        <a:lstStyle/>
        <a:p>
          <a:endParaRPr lang="ru-RU"/>
        </a:p>
      </dgm:t>
    </dgm:pt>
    <dgm:pt modelId="{D50469F0-A2C2-4B0A-89CE-B4AE3370567D}" type="pres">
      <dgm:prSet presAssocID="{A0FCF210-6D6A-4772-B4D0-D5A5C414C317}" presName="descendantBox" presStyleCnt="0"/>
      <dgm:spPr/>
    </dgm:pt>
    <dgm:pt modelId="{3B7077ED-3977-4D7C-8046-A2A6DB0F94F8}" type="pres">
      <dgm:prSet presAssocID="{93C4D0A1-2354-471B-A5BE-27772F0AE045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7D1630-C958-4F39-B92E-69228446955D}" type="pres">
      <dgm:prSet presAssocID="{5952349A-F00E-4913-BD98-1F249B963318}" presName="childTextBox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532770-D02F-44A6-9E4C-22F210C03454}" type="presOf" srcId="{93C4D0A1-2354-471B-A5BE-27772F0AE045}" destId="{3B7077ED-3977-4D7C-8046-A2A6DB0F94F8}" srcOrd="0" destOrd="0" presId="urn:microsoft.com/office/officeart/2005/8/layout/process4"/>
    <dgm:cxn modelId="{0C527708-8D0C-4EFC-8FC5-3D3685B6F3A7}" type="presOf" srcId="{A0FCF210-6D6A-4772-B4D0-D5A5C414C317}" destId="{3D2ABB69-CD70-45C6-8DCD-0B06DDAF9F39}" srcOrd="0" destOrd="0" presId="urn:microsoft.com/office/officeart/2005/8/layout/process4"/>
    <dgm:cxn modelId="{F27843EC-0C79-40A1-A4E6-D7F8C7EF7BF3}" srcId="{A0FCF210-6D6A-4772-B4D0-D5A5C414C317}" destId="{93C4D0A1-2354-471B-A5BE-27772F0AE045}" srcOrd="0" destOrd="0" parTransId="{668B287F-AB69-48DB-B984-EB9D98183406}" sibTransId="{21BF585A-5063-4B2F-9D39-9054F890698F}"/>
    <dgm:cxn modelId="{9E780D1A-0638-447B-9F39-469AA3AD7B75}" type="presOf" srcId="{A0FCF210-6D6A-4772-B4D0-D5A5C414C317}" destId="{7349DE15-39F4-4668-BC29-06142A6A8497}" srcOrd="1" destOrd="0" presId="urn:microsoft.com/office/officeart/2005/8/layout/process4"/>
    <dgm:cxn modelId="{49AD6F7C-B079-404B-8A00-97719261CFF0}" type="presOf" srcId="{5952349A-F00E-4913-BD98-1F249B963318}" destId="{9E7D1630-C958-4F39-B92E-69228446955D}" srcOrd="0" destOrd="0" presId="urn:microsoft.com/office/officeart/2005/8/layout/process4"/>
    <dgm:cxn modelId="{C97C5C15-79FB-4A86-874E-D3F9712AB6E7}" srcId="{FEB284DD-D58C-48D7-8894-7BD370D26E32}" destId="{A0FCF210-6D6A-4772-B4D0-D5A5C414C317}" srcOrd="0" destOrd="0" parTransId="{6711813A-827B-47A6-A749-9089505EE5A5}" sibTransId="{CECE67A7-9C9B-4C3C-B083-ACA913A6BC96}"/>
    <dgm:cxn modelId="{E9FE4164-6268-4936-9C59-2EC7871BA9C1}" srcId="{A0FCF210-6D6A-4772-B4D0-D5A5C414C317}" destId="{5952349A-F00E-4913-BD98-1F249B963318}" srcOrd="1" destOrd="0" parTransId="{4E83850F-D795-4ED5-BD43-231F1CB4910F}" sibTransId="{C2C942E7-36D9-47BD-932E-19D4EDAFFD7A}"/>
    <dgm:cxn modelId="{36D120F0-5122-4AE1-9A10-9CE6EA5532E9}" type="presOf" srcId="{FEB284DD-D58C-48D7-8894-7BD370D26E32}" destId="{432B59D4-9CD6-463F-ABB7-1C7EA1EB9819}" srcOrd="0" destOrd="0" presId="urn:microsoft.com/office/officeart/2005/8/layout/process4"/>
    <dgm:cxn modelId="{EEFD1385-D0F7-45CE-BCD1-32CD47A8B953}" type="presParOf" srcId="{432B59D4-9CD6-463F-ABB7-1C7EA1EB9819}" destId="{B317AB66-8986-4B03-B8B1-A922F6357C70}" srcOrd="0" destOrd="0" presId="urn:microsoft.com/office/officeart/2005/8/layout/process4"/>
    <dgm:cxn modelId="{7A7E37BC-EDB5-4DD7-907C-CADBFA2A99A9}" type="presParOf" srcId="{B317AB66-8986-4B03-B8B1-A922F6357C70}" destId="{3D2ABB69-CD70-45C6-8DCD-0B06DDAF9F39}" srcOrd="0" destOrd="0" presId="urn:microsoft.com/office/officeart/2005/8/layout/process4"/>
    <dgm:cxn modelId="{21195650-5226-427C-A719-CFA87E5D444F}" type="presParOf" srcId="{B317AB66-8986-4B03-B8B1-A922F6357C70}" destId="{7349DE15-39F4-4668-BC29-06142A6A8497}" srcOrd="1" destOrd="0" presId="urn:microsoft.com/office/officeart/2005/8/layout/process4"/>
    <dgm:cxn modelId="{719D5650-E068-473A-9A14-F4AA389174E3}" type="presParOf" srcId="{B317AB66-8986-4B03-B8B1-A922F6357C70}" destId="{D50469F0-A2C2-4B0A-89CE-B4AE3370567D}" srcOrd="2" destOrd="0" presId="urn:microsoft.com/office/officeart/2005/8/layout/process4"/>
    <dgm:cxn modelId="{E372B9A2-E4C9-4A52-A47F-FC0B48F89647}" type="presParOf" srcId="{D50469F0-A2C2-4B0A-89CE-B4AE3370567D}" destId="{3B7077ED-3977-4D7C-8046-A2A6DB0F94F8}" srcOrd="0" destOrd="0" presId="urn:microsoft.com/office/officeart/2005/8/layout/process4"/>
    <dgm:cxn modelId="{F6D47EFC-44C2-4B01-9BDE-75350FC607C6}" type="presParOf" srcId="{D50469F0-A2C2-4B0A-89CE-B4AE3370567D}" destId="{9E7D1630-C958-4F39-B92E-69228446955D}" srcOrd="1" destOrd="0" presId="urn:microsoft.com/office/officeart/2005/8/layout/process4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5B0700B-67A5-4C96-97DF-BCBC987C5880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CAA863D-C94D-4ABC-84F3-79A2BD0670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77A6F2-EC72-466E-8C1C-88AECCB67AB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661988" algn="l"/>
                <a:tab pos="1323975" algn="l"/>
                <a:tab pos="1987550" algn="l"/>
                <a:tab pos="2649538" algn="l"/>
              </a:tabLst>
            </a:pPr>
            <a:fld id="{0C9D598D-E108-496A-A956-4B28B74A62D6}" type="slidenum">
              <a:rPr lang="ru-RU" smtClean="0">
                <a:solidFill>
                  <a:srgbClr val="000000"/>
                </a:solidFill>
                <a:latin typeface="Times New Roman" pitchFamily="18" charset="0"/>
                <a:ea typeface="Microsoft YaHei"/>
                <a:cs typeface="Microsoft YaHei"/>
              </a:rPr>
              <a:pPr fontAlgn="base">
                <a:spcBef>
                  <a:spcPct val="0"/>
                </a:spcBef>
                <a:spcAft>
                  <a:spcPct val="0"/>
                </a:spcAft>
                <a:tabLst>
                  <a:tab pos="661988" algn="l"/>
                  <a:tab pos="1323975" algn="l"/>
                  <a:tab pos="1987550" algn="l"/>
                  <a:tab pos="2649538" algn="l"/>
                </a:tabLst>
              </a:pPr>
              <a:t>5</a:t>
            </a:fld>
            <a:endParaRPr lang="ru-RU" smtClean="0">
              <a:solidFill>
                <a:srgbClr val="000000"/>
              </a:solidFill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93763" y="755650"/>
            <a:ext cx="4972050" cy="37290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lIns="83704" tIns="41852" rIns="83704" bIns="41852" anchor="ctr"/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A4801-F566-4028-97C3-165B976A5AD2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440BC-1F11-42A1-BE36-75BCC4D881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1ADFD-3B2F-4137-BAB2-F5E64336D059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D5C79-738E-4003-AAA1-09DC2CB1D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9D0A3-9EEE-4008-9E8E-6BECADD198F9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DFC1-2932-4FE1-964A-ED53637FA7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976" y="273850"/>
            <a:ext cx="8227061" cy="11424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8B5D8-A474-4F38-AADC-29EBDCAAA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005D-1008-47A9-8E55-49A1D6E118F5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0EB15-8767-480D-992C-89AE029190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A6C4E-D71F-4D3B-A3D5-B4680442CE99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8D680-54DB-47D2-8BE3-E86941A6A6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E336E-BAE1-481C-99DE-82198F249CE8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54405-7B5F-4A03-A77C-5D1923794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9B36-5CD1-4CD2-8E8B-E3E54C5AE7EB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CDF30-0CE8-4423-8C97-66ACDD910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DC630-10F6-43FE-A690-8B19B8D1C8FF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E7203-5949-4B5C-856F-AEC679E85A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E358A-6946-44E1-9878-E829CEE9772A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7D73A-D0E0-43CA-8F19-C183C6BBCF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AE541-4366-42E9-AC10-3E01FA7E83BD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D276C-BE51-4E29-B839-686ABBF86B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4F3C8-FD9C-430A-A3FC-0F5927148E38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2690D-5373-4B03-BC09-23C936FFA2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326BAF-B440-4BDA-AA11-3791DC6589BE}" type="datetimeFigureOut">
              <a:rPr lang="ru-RU"/>
              <a:pPr>
                <a:defRPr/>
              </a:pPr>
              <a:t>09.02.2016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2C1DC2-62E0-4226-A939-99453F871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6" r:id="rId2"/>
    <p:sldLayoutId id="2147483865" r:id="rId3"/>
    <p:sldLayoutId id="2147483864" r:id="rId4"/>
    <p:sldLayoutId id="2147483863" r:id="rId5"/>
    <p:sldLayoutId id="2147483862" r:id="rId6"/>
    <p:sldLayoutId id="2147483861" r:id="rId7"/>
    <p:sldLayoutId id="2147483860" r:id="rId8"/>
    <p:sldLayoutId id="2147483859" r:id="rId9"/>
    <p:sldLayoutId id="2147483858" r:id="rId10"/>
    <p:sldLayoutId id="2147483857" r:id="rId11"/>
    <p:sldLayoutId id="214748386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11" Type="http://schemas.openxmlformats.org/officeDocument/2006/relationships/image" Target="../media/image20.jpe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diagramData" Target="../diagrams/data2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7" descr="300px-Location_Of_Sholokhovsky_District_(Rostov_Oblast).sv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5"/>
          <p:cNvSpPr txBox="1">
            <a:spLocks noChangeArrowheads="1"/>
          </p:cNvSpPr>
          <p:nvPr/>
        </p:nvSpPr>
        <p:spPr bwMode="auto">
          <a:xfrm>
            <a:off x="3143250" y="1785938"/>
            <a:ext cx="55006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БЮДЖЕТ ДЛЯ ГРАЖДАН</a:t>
            </a:r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642938" y="4357688"/>
            <a:ext cx="814387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Проект бюджета Боковского сельского поселения Боковского</a:t>
            </a:r>
          </a:p>
          <a:p>
            <a:pPr algn="ctr"/>
            <a:r>
              <a:rPr lang="ru-RU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района  на 201</a:t>
            </a:r>
            <a:r>
              <a:rPr lang="en-US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год</a:t>
            </a:r>
          </a:p>
        </p:txBody>
      </p:sp>
      <p:pic>
        <p:nvPicPr>
          <p:cNvPr id="15370" name="Picture 10" descr="http://bokovdosaaf.ru/images/gallery_big1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3779838" cy="28368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Динамика поступления земельного налога в бюджет Боковского сельского поселения</a:t>
            </a:r>
          </a:p>
        </p:txBody>
      </p:sp>
      <p:graphicFrame>
        <p:nvGraphicFramePr>
          <p:cNvPr id="26628" name="Диаграмма 3"/>
          <p:cNvGraphicFramePr>
            <a:graphicFrameLocks/>
          </p:cNvGraphicFramePr>
          <p:nvPr/>
        </p:nvGraphicFramePr>
        <p:xfrm>
          <a:off x="498475" y="1841500"/>
          <a:ext cx="8139113" cy="3916363"/>
        </p:xfrm>
        <a:graphic>
          <a:graphicData uri="http://schemas.openxmlformats.org/presentationml/2006/ole">
            <p:oleObj spid="_x0000_s26628" name="Диаграмма" r:id="rId3" imgW="8086611" imgH="4152862" progId="Excel.Chart.8">
              <p:embed/>
            </p:oleObj>
          </a:graphicData>
        </a:graphic>
      </p:graphicFrame>
      <p:sp>
        <p:nvSpPr>
          <p:cNvPr id="26632" name="TextBox 4"/>
          <p:cNvSpPr txBox="1">
            <a:spLocks noChangeArrowheads="1"/>
          </p:cNvSpPr>
          <p:nvPr/>
        </p:nvSpPr>
        <p:spPr bwMode="auto">
          <a:xfrm>
            <a:off x="642938" y="1357313"/>
            <a:ext cx="1357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5714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Безвозмездные поступления </a:t>
            </a:r>
          </a:p>
        </p:txBody>
      </p:sp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7429500" y="785813"/>
            <a:ext cx="1357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</a:p>
        </p:txBody>
      </p:sp>
      <p:graphicFrame>
        <p:nvGraphicFramePr>
          <p:cNvPr id="27700" name="Group 52"/>
          <p:cNvGraphicFramePr>
            <a:graphicFrameLocks noGrp="1"/>
          </p:cNvGraphicFramePr>
          <p:nvPr/>
        </p:nvGraphicFramePr>
        <p:xfrm>
          <a:off x="285750" y="1397000"/>
          <a:ext cx="8358188" cy="5238750"/>
        </p:xfrm>
        <a:graphic>
          <a:graphicData uri="http://schemas.openxmlformats.org/drawingml/2006/table">
            <a:tbl>
              <a:tblPr/>
              <a:tblGrid>
                <a:gridCol w="2428875"/>
                <a:gridCol w="2214563"/>
                <a:gridCol w="1785937"/>
                <a:gridCol w="1928813"/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Наименование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5D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2015 год (первоначально утвержденный)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5D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Проект 2016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5D5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Темп роста к предыдущему году,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55D5D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Безвозмездные поступление, ВСЕГО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в том числе: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7261,6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9055,4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124,7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Дотация на выравнивание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5863,4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4829,5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82,4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Дотация на сбалансированность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Субвенции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175,0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106,1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Иные межбюджетные трансферты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2D2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Прочие безвозмездные поступления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1033,3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3850,9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372,7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468313" y="333375"/>
            <a:ext cx="8207375" cy="5903913"/>
          </a:xfrm>
          <a:prstGeom prst="flowChartOr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1116013" y="1557338"/>
            <a:ext cx="3024187" cy="173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200" b="1"/>
              <a:t>Развитие человеческого</a:t>
            </a:r>
          </a:p>
          <a:p>
            <a:r>
              <a:rPr lang="ru-RU" sz="1200" b="1"/>
              <a:t>капитала, безусловное </a:t>
            </a:r>
          </a:p>
          <a:p>
            <a:r>
              <a:rPr lang="ru-RU" sz="1200" b="1"/>
              <a:t>выполнение социальных</a:t>
            </a:r>
          </a:p>
          <a:p>
            <a:r>
              <a:rPr lang="ru-RU" sz="1200" b="1"/>
              <a:t>обязательств перед гражданами,</a:t>
            </a:r>
          </a:p>
          <a:p>
            <a:r>
              <a:rPr lang="ru-RU" sz="1200" b="1"/>
              <a:t>предоставление качественных и конкурентных муниципальных</a:t>
            </a:r>
          </a:p>
          <a:p>
            <a:r>
              <a:rPr lang="ru-RU" sz="1200" b="1"/>
              <a:t>услуг</a:t>
            </a:r>
          </a:p>
          <a:p>
            <a:endParaRPr lang="ru-RU" sz="1200" b="1"/>
          </a:p>
          <a:p>
            <a:endParaRPr lang="ru-RU" sz="1200"/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5003800" y="1484313"/>
            <a:ext cx="25209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200" b="1"/>
              <a:t>Реализация Указов Президента</a:t>
            </a:r>
          </a:p>
          <a:p>
            <a:r>
              <a:rPr lang="ru-RU" sz="1200" b="1"/>
              <a:t>от 7 мая 2012 года, от 1 июня</a:t>
            </a:r>
          </a:p>
          <a:p>
            <a:r>
              <a:rPr lang="ru-RU" sz="1200" b="1"/>
              <a:t>2012 года № 761, от 28 декабря</a:t>
            </a:r>
          </a:p>
          <a:p>
            <a:r>
              <a:rPr lang="ru-RU" sz="1200" b="1"/>
              <a:t>2012 года № 1688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1187450" y="4292600"/>
            <a:ext cx="309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200" b="1"/>
              <a:t>Обеспечение первоочередных</a:t>
            </a:r>
          </a:p>
          <a:p>
            <a:r>
              <a:rPr lang="ru-RU" sz="1200" b="1"/>
              <a:t>социально-значимых расходов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4716463" y="4437063"/>
            <a:ext cx="35274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200" b="1"/>
              <a:t>Бюджет развития – формирование</a:t>
            </a:r>
          </a:p>
          <a:p>
            <a:r>
              <a:rPr lang="ru-RU" sz="1200" b="1"/>
              <a:t>институтов развития, вложение в инфраструктуру</a:t>
            </a:r>
          </a:p>
        </p:txBody>
      </p:sp>
      <p:sp>
        <p:nvSpPr>
          <p:cNvPr id="58378" name="AutoShape 10"/>
          <p:cNvSpPr>
            <a:spLocks noChangeArrowheads="1"/>
          </p:cNvSpPr>
          <p:nvPr/>
        </p:nvSpPr>
        <p:spPr bwMode="auto">
          <a:xfrm>
            <a:off x="2987675" y="2636838"/>
            <a:ext cx="3024188" cy="1562100"/>
          </a:xfrm>
          <a:prstGeom prst="hexagon">
            <a:avLst>
              <a:gd name="adj" fmla="val 48399"/>
              <a:gd name="vf" fmla="val 115470"/>
            </a:avLst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Приоритизация расходов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бюджета Боковского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сельского поселения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0004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Расходы бюджета Боковского сельского поселения на 2016 год</a:t>
            </a:r>
          </a:p>
        </p:txBody>
      </p:sp>
      <p:graphicFrame>
        <p:nvGraphicFramePr>
          <p:cNvPr id="29700" name="Диаграмма 3"/>
          <p:cNvGraphicFramePr>
            <a:graphicFrameLocks/>
          </p:cNvGraphicFramePr>
          <p:nvPr/>
        </p:nvGraphicFramePr>
        <p:xfrm>
          <a:off x="179388" y="836613"/>
          <a:ext cx="8964612" cy="6021387"/>
        </p:xfrm>
        <a:graphic>
          <a:graphicData uri="http://schemas.openxmlformats.org/presentationml/2006/ole">
            <p:oleObj spid="_x0000_s29700" name="Диаграмма" r:id="rId3" imgW="9067648" imgH="5410276" progId="Excel.Char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4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Структура расходов бюджета Боковского</a:t>
            </a:r>
          </a:p>
          <a:p>
            <a:pPr algn="ctr"/>
            <a:r>
              <a:rPr lang="ru-RU" sz="20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сельского поселения в 2016 году по разделам 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42875" y="785813"/>
            <a:ext cx="2143125" cy="5857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 </a:t>
            </a:r>
          </a:p>
          <a:p>
            <a:pPr algn="ctr"/>
            <a:r>
              <a:rPr lang="ru-RU" sz="2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5,4%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286000" y="785813"/>
            <a:ext cx="2071688" cy="214312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</a:p>
          <a:p>
            <a:pPr algn="ctr"/>
            <a:r>
              <a:rPr lang="ru-RU" sz="20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0,9 %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286000" y="4786313"/>
            <a:ext cx="2071688" cy="185737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Общегосударственные вопросы</a:t>
            </a:r>
          </a:p>
          <a:p>
            <a:pPr algn="ctr"/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24,2 %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286000" y="2928938"/>
            <a:ext cx="2071688" cy="18573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Национальная экономика</a:t>
            </a:r>
          </a:p>
          <a:p>
            <a:pPr algn="ctr"/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38,0 %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429375" y="785813"/>
            <a:ext cx="2428875" cy="1428750"/>
          </a:xfrm>
          <a:prstGeom prst="rect">
            <a:avLst/>
          </a:prstGeom>
          <a:solidFill>
            <a:srgbClr val="99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Национальная оборона 0,7%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6429375" y="2214563"/>
            <a:ext cx="2428875" cy="157162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 </a:t>
            </a:r>
          </a:p>
          <a:p>
            <a:pPr algn="ctr"/>
            <a:r>
              <a:rPr lang="ru-RU"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2,6 %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357688" y="785813"/>
            <a:ext cx="2071687" cy="350043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Культура, кинематография</a:t>
            </a:r>
          </a:p>
          <a:p>
            <a:pPr algn="ctr"/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27,4  %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327525" y="4286250"/>
            <a:ext cx="2071688" cy="23526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</a:t>
            </a:r>
          </a:p>
          <a:p>
            <a:pPr algn="ctr"/>
            <a:r>
              <a:rPr lang="ru-RU"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5,4 %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6429375" y="3786188"/>
            <a:ext cx="2428875" cy="15144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культура и спорт</a:t>
            </a:r>
          </a:p>
          <a:p>
            <a:pPr algn="ctr"/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0,2  %</a:t>
            </a:r>
            <a:endParaRPr lang="ru-RU">
              <a:solidFill>
                <a:srgbClr val="FFFFFF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429375" y="5300663"/>
            <a:ext cx="2428875" cy="13430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Охрана окружающей среды 0,8 %</a:t>
            </a:r>
            <a:endParaRPr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8579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Доля муниципальных программ в общем объеме расходов, запланированных на реализацию муниципальных программ Боковского сельского поселения в 2016 году</a:t>
            </a:r>
          </a:p>
        </p:txBody>
      </p:sp>
      <p:sp>
        <p:nvSpPr>
          <p:cNvPr id="92" name="Скругленный прямоугольник 91"/>
          <p:cNvSpPr/>
          <p:nvPr/>
        </p:nvSpPr>
        <p:spPr>
          <a:xfrm>
            <a:off x="214313" y="1000125"/>
            <a:ext cx="2214562" cy="114300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endParaRPr lang="ru-RU">
              <a:solidFill>
                <a:schemeClr val="tx1"/>
              </a:solidFill>
            </a:endParaRPr>
          </a:p>
          <a:p>
            <a:pPr algn="ctr"/>
            <a:r>
              <a:rPr lang="ru-RU" sz="1200">
                <a:solidFill>
                  <a:schemeClr val="tx1"/>
                </a:solidFill>
              </a:rPr>
              <a:t>Защита населения и территории от чрезвычайных ситуаций, обеспечение пожарной безопасности-3,3%</a:t>
            </a:r>
          </a:p>
        </p:txBody>
      </p:sp>
      <p:sp>
        <p:nvSpPr>
          <p:cNvPr id="97" name="Скругленный прямоугольник 96"/>
          <p:cNvSpPr/>
          <p:nvPr/>
        </p:nvSpPr>
        <p:spPr>
          <a:xfrm>
            <a:off x="214313" y="2143125"/>
            <a:ext cx="4286250" cy="1143000"/>
          </a:xfrm>
          <a:prstGeom prst="round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Социальная поддержка </a:t>
            </a:r>
          </a:p>
          <a:p>
            <a:pPr algn="r"/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граждан</a:t>
            </a:r>
          </a:p>
          <a:p>
            <a:pPr algn="r"/>
            <a:r>
              <a:rPr lang="ru-RU" sz="16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1,2 %</a:t>
            </a: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214313" y="3286125"/>
            <a:ext cx="4357687" cy="1143000"/>
          </a:xfrm>
          <a:prstGeom prst="round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Развитие транспортной системы</a:t>
            </a:r>
          </a:p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48,8 %</a:t>
            </a:r>
          </a:p>
        </p:txBody>
      </p:sp>
      <p:sp>
        <p:nvSpPr>
          <p:cNvPr id="99" name="Скругленный прямоугольник 98"/>
          <p:cNvSpPr/>
          <p:nvPr/>
        </p:nvSpPr>
        <p:spPr>
          <a:xfrm>
            <a:off x="214313" y="5572125"/>
            <a:ext cx="2214562" cy="1143000"/>
          </a:xfrm>
          <a:prstGeom prst="round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Муниципальная политика</a:t>
            </a:r>
          </a:p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0,1 %</a:t>
            </a:r>
          </a:p>
        </p:txBody>
      </p:sp>
      <p:sp>
        <p:nvSpPr>
          <p:cNvPr id="100" name="Скругленный прямоугольник 99"/>
          <p:cNvSpPr/>
          <p:nvPr/>
        </p:nvSpPr>
        <p:spPr>
          <a:xfrm>
            <a:off x="2428875" y="1000125"/>
            <a:ext cx="2214563" cy="1143000"/>
          </a:xfrm>
          <a:prstGeom prst="roundRect">
            <a:avLst/>
          </a:prstGeom>
          <a:gradFill flip="none" rotWithShape="1">
            <a:gsLst>
              <a:gs pos="0">
                <a:srgbClr val="0D4DDD">
                  <a:shade val="30000"/>
                  <a:satMod val="115000"/>
                </a:srgbClr>
              </a:gs>
              <a:gs pos="50000">
                <a:srgbClr val="0D4DDD">
                  <a:shade val="67500"/>
                  <a:satMod val="115000"/>
                </a:srgbClr>
              </a:gs>
              <a:gs pos="100000">
                <a:srgbClr val="0D4DDD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0D4D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Управление муниципальными финансами</a:t>
            </a:r>
          </a:p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4749800" y="5373688"/>
            <a:ext cx="4394200" cy="1130300"/>
          </a:xfrm>
          <a:prstGeom prst="roundRect">
            <a:avLst/>
          </a:prstGeom>
          <a:gradFill flip="none" rotWithShape="1">
            <a:gsLst>
              <a:gs pos="0">
                <a:srgbClr val="7BFD71">
                  <a:shade val="30000"/>
                  <a:satMod val="115000"/>
                  <a:tint val="66000"/>
                  <a:satMod val="160000"/>
                </a:srgbClr>
              </a:gs>
              <a:gs pos="50000">
                <a:srgbClr val="7BFD71">
                  <a:shade val="30000"/>
                  <a:satMod val="115000"/>
                  <a:tint val="44500"/>
                  <a:satMod val="160000"/>
                </a:srgbClr>
              </a:gs>
              <a:gs pos="100000">
                <a:srgbClr val="7BFD71">
                  <a:shade val="30000"/>
                  <a:satMod val="115000"/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7BFD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Обеспечение качественными жилищно-коммунальными услугами</a:t>
            </a:r>
          </a:p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0,9 %</a:t>
            </a:r>
          </a:p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endParaRPr lang="ru-RU" sz="16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Скругленный прямоугольник 104"/>
          <p:cNvSpPr/>
          <p:nvPr/>
        </p:nvSpPr>
        <p:spPr>
          <a:xfrm>
            <a:off x="2428875" y="5572125"/>
            <a:ext cx="2214563" cy="1143000"/>
          </a:xfrm>
          <a:prstGeom prst="roundRect">
            <a:avLst/>
          </a:prstGeom>
          <a:gradFill flip="none" rotWithShape="1">
            <a:gsLst>
              <a:gs pos="0">
                <a:srgbClr val="00CCFF">
                  <a:tint val="66000"/>
                  <a:satMod val="160000"/>
                </a:srgbClr>
              </a:gs>
              <a:gs pos="50000">
                <a:srgbClr val="00CCFF">
                  <a:tint val="44500"/>
                  <a:satMod val="160000"/>
                </a:srgbClr>
              </a:gs>
              <a:gs pos="100000">
                <a:srgbClr val="00CCFF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Охрана окружающей среды 1%</a:t>
            </a:r>
          </a:p>
        </p:txBody>
      </p:sp>
      <p:sp>
        <p:nvSpPr>
          <p:cNvPr id="106" name="Скругленный прямоугольник 105"/>
          <p:cNvSpPr/>
          <p:nvPr/>
        </p:nvSpPr>
        <p:spPr>
          <a:xfrm>
            <a:off x="4716463" y="908050"/>
            <a:ext cx="2016125" cy="2854325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Обеспечение общественного порядка и противодействие преступности</a:t>
            </a:r>
          </a:p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0,5 %</a:t>
            </a:r>
          </a:p>
        </p:txBody>
      </p:sp>
      <p:sp>
        <p:nvSpPr>
          <p:cNvPr id="107" name="Скругленный прямоугольник 106"/>
          <p:cNvSpPr/>
          <p:nvPr/>
        </p:nvSpPr>
        <p:spPr>
          <a:xfrm>
            <a:off x="4678363" y="4005263"/>
            <a:ext cx="4465637" cy="1114425"/>
          </a:xfrm>
          <a:prstGeom prst="roundRect">
            <a:avLst/>
          </a:prstGeom>
          <a:gradFill flip="none" rotWithShape="1">
            <a:gsLst>
              <a:gs pos="0">
                <a:srgbClr val="7BFD71">
                  <a:shade val="30000"/>
                  <a:satMod val="115000"/>
                </a:srgbClr>
              </a:gs>
              <a:gs pos="50000">
                <a:srgbClr val="7BFD71">
                  <a:shade val="67500"/>
                  <a:satMod val="115000"/>
                </a:srgbClr>
              </a:gs>
              <a:gs pos="100000">
                <a:srgbClr val="7BFD71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7BFD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Благоустройство территории поселения</a:t>
            </a:r>
          </a:p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7,9 %</a:t>
            </a:r>
          </a:p>
        </p:txBody>
      </p:sp>
      <p:sp>
        <p:nvSpPr>
          <p:cNvPr id="110" name="Скругленный прямоугольник 109"/>
          <p:cNvSpPr/>
          <p:nvPr/>
        </p:nvSpPr>
        <p:spPr>
          <a:xfrm>
            <a:off x="214313" y="4429125"/>
            <a:ext cx="4357687" cy="1143000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</a:p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культуры и физической культуры</a:t>
            </a:r>
          </a:p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36,1 %</a:t>
            </a:r>
          </a:p>
        </p:txBody>
      </p:sp>
      <p:pic>
        <p:nvPicPr>
          <p:cNvPr id="33808" name="Picture 2" descr="\\Adminpro\обмен\1 Обмен в отделе\картинки\mother_ki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2500313"/>
            <a:ext cx="85725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9" name="Picture 4" descr="\\Adminpro\обмен\1 Обмен в отделе\картинки\автобус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3571875"/>
            <a:ext cx="671513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0" name="Picture 8" descr="\\Adminpro\обмен\1 Обмен в отделе\картинки\мун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6072188"/>
            <a:ext cx="8572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1" name="Picture 3" descr="\\Adminpro\обмен\1 Обмен в отделе\картинки\график-роста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50" y="1571625"/>
            <a:ext cx="8572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2" name="Picture 5" descr="\\Adminpro\обмен\1 Обмен в отделе\картинки\21 (1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50" y="4470400"/>
            <a:ext cx="541338" cy="39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4" name="Picture 10" descr="\\Adminpro\обмен\1 Обмен в отделе\картинки\images (1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00313" y="6072188"/>
            <a:ext cx="8572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5" name="Picture 11" descr="\\Adminpro\обмен\1 Обмен в отделе\картинки\22(1)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932363" y="3068638"/>
            <a:ext cx="51911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6" name="Picture 14" descr="\\Adminpro\обмен\1 Обмен в отделе\картинки\жкх\крпувр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859338" y="4292600"/>
            <a:ext cx="401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17" name="Picture 16" descr="\\Adminpro\обмен\1 Обмен в отделе\картинки\image.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786313" y="6143625"/>
            <a:ext cx="71437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0" name="Скругленный прямоугольник 129"/>
          <p:cNvSpPr/>
          <p:nvPr/>
        </p:nvSpPr>
        <p:spPr>
          <a:xfrm>
            <a:off x="6877050" y="1125538"/>
            <a:ext cx="2266950" cy="1584325"/>
          </a:xfrm>
          <a:prstGeom prst="roundRect">
            <a:avLst/>
          </a:prstGeom>
          <a:gradFill flip="none" rotWithShape="1">
            <a:gsLst>
              <a:gs pos="0">
                <a:srgbClr val="8409FF">
                  <a:shade val="30000"/>
                  <a:satMod val="115000"/>
                </a:srgbClr>
              </a:gs>
              <a:gs pos="50000">
                <a:srgbClr val="8409FF">
                  <a:shade val="67500"/>
                  <a:satMod val="115000"/>
                </a:srgbClr>
              </a:gs>
              <a:gs pos="100000">
                <a:srgbClr val="8409FF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6E42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defTabSz="711200">
              <a:lnSpc>
                <a:spcPct val="90000"/>
              </a:lnSpc>
              <a:spcAft>
                <a:spcPct val="35000"/>
              </a:spcAft>
            </a:pPr>
            <a:r>
              <a:rPr lang="ru-RU" sz="1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Энергоэффективность и развитие энергетики – 0,1%</a:t>
            </a:r>
          </a:p>
        </p:txBody>
      </p:sp>
      <p:pic>
        <p:nvPicPr>
          <p:cNvPr id="33820" name="Picture 18" descr="\\Adminpro\обмен\1 Обмен в отделе\картинки\8f94c54942cd64d2d78a41ad20346858.gif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948488" y="2060575"/>
            <a:ext cx="7842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71435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Расходы бюджета Боковского сельского поселения, формируемые в рамках муниципальных программ Боковского сельского поселения, и непрограммные расходы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42938"/>
            <a:ext cx="91440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8"/>
          <p:cNvGrpSpPr/>
          <p:nvPr/>
        </p:nvGrpSpPr>
        <p:grpSpPr>
          <a:xfrm>
            <a:off x="1002786" y="5254490"/>
            <a:ext cx="605451" cy="402437"/>
            <a:chOff x="-74979" y="514436"/>
            <a:chExt cx="2219809" cy="230424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Овал 9"/>
            <p:cNvSpPr/>
            <p:nvPr/>
          </p:nvSpPr>
          <p:spPr>
            <a:xfrm>
              <a:off x="-74979" y="514436"/>
              <a:ext cx="2219809" cy="2304247"/>
            </a:xfrm>
            <a:prstGeom prst="ellipse">
              <a:avLst/>
            </a:prstGeom>
            <a:solidFill>
              <a:schemeClr val="accent5">
                <a:lumMod val="60000"/>
                <a:lumOff val="40000"/>
                <a:alpha val="5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1" name="Овал 4"/>
            <p:cNvSpPr/>
            <p:nvPr/>
          </p:nvSpPr>
          <p:spPr>
            <a:xfrm>
              <a:off x="234993" y="786157"/>
              <a:ext cx="1279890" cy="176080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lIns="0" tIns="0" rIns="0" bIns="0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824" name="TextBox 11"/>
          <p:cNvSpPr txBox="1">
            <a:spLocks noChangeArrowheads="1"/>
          </p:cNvSpPr>
          <p:nvPr/>
        </p:nvSpPr>
        <p:spPr bwMode="auto">
          <a:xfrm>
            <a:off x="1619250" y="5211763"/>
            <a:ext cx="70564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- расходы бюджета, формируемые в рамках муниципальных программ Боковского сельского поселения первоначальный бюджет</a:t>
            </a:r>
          </a:p>
        </p:txBody>
      </p:sp>
      <p:sp>
        <p:nvSpPr>
          <p:cNvPr id="34828" name="Прямоугольник 21"/>
          <p:cNvSpPr>
            <a:spLocks noChangeArrowheads="1"/>
          </p:cNvSpPr>
          <p:nvPr/>
        </p:nvSpPr>
        <p:spPr bwMode="auto">
          <a:xfrm>
            <a:off x="1687513" y="6067425"/>
            <a:ext cx="6192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  <a:cs typeface="Times New Roman" pitchFamily="18" charset="0"/>
              </a:rPr>
              <a:t>- непрограммные расходы Боковского сельского поселения </a:t>
            </a:r>
          </a:p>
        </p:txBody>
      </p:sp>
      <p:sp>
        <p:nvSpPr>
          <p:cNvPr id="34829" name="TextBox 12"/>
          <p:cNvSpPr txBox="1">
            <a:spLocks noChangeArrowheads="1"/>
          </p:cNvSpPr>
          <p:nvPr/>
        </p:nvSpPr>
        <p:spPr bwMode="auto">
          <a:xfrm>
            <a:off x="2071688" y="4857750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2015 год</a:t>
            </a:r>
          </a:p>
        </p:txBody>
      </p:sp>
      <p:sp>
        <p:nvSpPr>
          <p:cNvPr id="34830" name="TextBox 13"/>
          <p:cNvSpPr txBox="1">
            <a:spLocks noChangeArrowheads="1"/>
          </p:cNvSpPr>
          <p:nvPr/>
        </p:nvSpPr>
        <p:spPr bwMode="auto">
          <a:xfrm>
            <a:off x="6143625" y="4857750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2016 год</a:t>
            </a:r>
          </a:p>
        </p:txBody>
      </p:sp>
      <p:sp>
        <p:nvSpPr>
          <p:cNvPr id="34833" name="Oval 17"/>
          <p:cNvSpPr>
            <a:spLocks noChangeArrowheads="1"/>
          </p:cNvSpPr>
          <p:nvPr/>
        </p:nvSpPr>
        <p:spPr bwMode="auto">
          <a:xfrm>
            <a:off x="1331913" y="1989138"/>
            <a:ext cx="2303462" cy="2138362"/>
          </a:xfrm>
          <a:prstGeom prst="ellipse">
            <a:avLst/>
          </a:prstGeom>
          <a:solidFill>
            <a:srgbClr val="C0C0C0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26599,9</a:t>
            </a:r>
          </a:p>
          <a:p>
            <a:pPr algn="ctr"/>
            <a:r>
              <a:rPr lang="ru-RU"/>
              <a:t>тыс. рублей</a:t>
            </a:r>
          </a:p>
        </p:txBody>
      </p:sp>
      <p:sp>
        <p:nvSpPr>
          <p:cNvPr id="34835" name="Oval 19"/>
          <p:cNvSpPr>
            <a:spLocks noChangeArrowheads="1"/>
          </p:cNvSpPr>
          <p:nvPr/>
        </p:nvSpPr>
        <p:spPr bwMode="auto">
          <a:xfrm>
            <a:off x="5364163" y="2060575"/>
            <a:ext cx="2520950" cy="2232025"/>
          </a:xfrm>
          <a:prstGeom prst="ellipse">
            <a:avLst/>
          </a:prstGeom>
          <a:solidFill>
            <a:srgbClr val="C0C0C0"/>
          </a:solidFill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19234,2 </a:t>
            </a:r>
          </a:p>
          <a:p>
            <a:pPr algn="ctr"/>
            <a:r>
              <a:rPr lang="ru-RU"/>
              <a:t>тыс. рублей</a:t>
            </a:r>
          </a:p>
        </p:txBody>
      </p:sp>
      <p:sp>
        <p:nvSpPr>
          <p:cNvPr id="34837" name="Oval 21"/>
          <p:cNvSpPr>
            <a:spLocks noChangeArrowheads="1"/>
          </p:cNvSpPr>
          <p:nvPr/>
        </p:nvSpPr>
        <p:spPr bwMode="auto">
          <a:xfrm>
            <a:off x="2555875" y="4005263"/>
            <a:ext cx="1706563" cy="914400"/>
          </a:xfrm>
          <a:prstGeom prst="ellipse">
            <a:avLst/>
          </a:prstGeom>
          <a:gradFill rotWithShape="1">
            <a:gsLst>
              <a:gs pos="0">
                <a:srgbClr val="CCFFFF"/>
              </a:gs>
              <a:gs pos="100000">
                <a:srgbClr val="CCFF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5810,9</a:t>
            </a:r>
          </a:p>
          <a:p>
            <a:pPr algn="ctr"/>
            <a:r>
              <a:rPr lang="ru-RU" sz="1400" b="1"/>
              <a:t>тыс. рублей</a:t>
            </a:r>
          </a:p>
        </p:txBody>
      </p:sp>
      <p:sp>
        <p:nvSpPr>
          <p:cNvPr id="34839" name="Oval 23"/>
          <p:cNvSpPr>
            <a:spLocks noChangeArrowheads="1"/>
          </p:cNvSpPr>
          <p:nvPr/>
        </p:nvSpPr>
        <p:spPr bwMode="auto">
          <a:xfrm>
            <a:off x="971550" y="6021388"/>
            <a:ext cx="647700" cy="360362"/>
          </a:xfrm>
          <a:prstGeom prst="ellipse">
            <a:avLst/>
          </a:prstGeom>
          <a:gradFill rotWithShape="1">
            <a:gsLst>
              <a:gs pos="0">
                <a:srgbClr val="CCFFFF"/>
              </a:gs>
              <a:gs pos="100000">
                <a:srgbClr val="CCFF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40" name="Oval 24"/>
          <p:cNvSpPr>
            <a:spLocks noChangeArrowheads="1"/>
          </p:cNvSpPr>
          <p:nvPr/>
        </p:nvSpPr>
        <p:spPr bwMode="auto">
          <a:xfrm>
            <a:off x="6948488" y="4076700"/>
            <a:ext cx="1800225" cy="865188"/>
          </a:xfrm>
          <a:prstGeom prst="ellipse">
            <a:avLst/>
          </a:prstGeom>
          <a:gradFill rotWithShape="1">
            <a:gsLst>
              <a:gs pos="0">
                <a:srgbClr val="CCFFFF"/>
              </a:gs>
              <a:gs pos="100000">
                <a:srgbClr val="CCFFFF">
                  <a:gamma/>
                  <a:shade val="46275"/>
                  <a:invGamma/>
                </a:srgbClr>
              </a:gs>
            </a:gsLst>
            <a:path path="rect">
              <a:fillToRect r="100000" b="100000"/>
            </a:path>
          </a:gradFill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400" b="1"/>
              <a:t>5986,2</a:t>
            </a:r>
          </a:p>
          <a:p>
            <a:pPr algn="ctr"/>
            <a:r>
              <a:rPr lang="ru-RU" sz="1400" b="1"/>
              <a:t>тыс. рублей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50004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Динамика расходов бюджета Боковского сельского поселения на культуру </a:t>
            </a:r>
          </a:p>
        </p:txBody>
      </p:sp>
      <p:graphicFrame>
        <p:nvGraphicFramePr>
          <p:cNvPr id="35844" name="Диаграмма 3"/>
          <p:cNvGraphicFramePr>
            <a:graphicFrameLocks/>
          </p:cNvGraphicFramePr>
          <p:nvPr/>
        </p:nvGraphicFramePr>
        <p:xfrm>
          <a:off x="3646488" y="1608138"/>
          <a:ext cx="4899025" cy="4551362"/>
        </p:xfrm>
        <a:graphic>
          <a:graphicData uri="http://schemas.openxmlformats.org/presentationml/2006/ole">
            <p:oleObj spid="_x0000_s35844" name="Диаграмма" r:id="rId3" imgW="5048174" imgH="4686414" progId="Excel.Chart.8">
              <p:embed/>
            </p:oleObj>
          </a:graphicData>
        </a:graphic>
      </p:graphicFrame>
      <p:sp>
        <p:nvSpPr>
          <p:cNvPr id="35848" name="TextBox 4"/>
          <p:cNvSpPr txBox="1">
            <a:spLocks noChangeArrowheads="1"/>
          </p:cNvSpPr>
          <p:nvPr/>
        </p:nvSpPr>
        <p:spPr bwMode="auto">
          <a:xfrm>
            <a:off x="3857625" y="2071688"/>
            <a:ext cx="1357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  <p:sp>
        <p:nvSpPr>
          <p:cNvPr id="35849" name="TextBox 5"/>
          <p:cNvSpPr txBox="1">
            <a:spLocks noChangeArrowheads="1"/>
          </p:cNvSpPr>
          <p:nvPr/>
        </p:nvSpPr>
        <p:spPr bwMode="auto">
          <a:xfrm rot="-3157739">
            <a:off x="5579268" y="2615407"/>
            <a:ext cx="13573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-29,3 %</a:t>
            </a:r>
          </a:p>
        </p:txBody>
      </p:sp>
      <p:pic>
        <p:nvPicPr>
          <p:cNvPr id="35853" name="Picture 13" descr="http://special.bokovskaya.donland.ru/Data/Sites/97/userfiles/9587/img/2014/4kv/wp_20150426_10_21_25_smar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746125"/>
            <a:ext cx="3708400" cy="2082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50004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Динамика расходов бюджета Боковского сельского поселения на социальную политику</a:t>
            </a:r>
          </a:p>
        </p:txBody>
      </p:sp>
      <p:sp>
        <p:nvSpPr>
          <p:cNvPr id="37897" name="TextBox 4"/>
          <p:cNvSpPr txBox="1">
            <a:spLocks noChangeArrowheads="1"/>
          </p:cNvSpPr>
          <p:nvPr/>
        </p:nvSpPr>
        <p:spPr bwMode="auto">
          <a:xfrm>
            <a:off x="1214438" y="1643063"/>
            <a:ext cx="1357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  <p:graphicFrame>
        <p:nvGraphicFramePr>
          <p:cNvPr id="37893" name="Диаграмма 7"/>
          <p:cNvGraphicFramePr>
            <a:graphicFrameLocks/>
          </p:cNvGraphicFramePr>
          <p:nvPr/>
        </p:nvGraphicFramePr>
        <p:xfrm>
          <a:off x="636588" y="1397000"/>
          <a:ext cx="7859712" cy="4700588"/>
        </p:xfrm>
        <a:graphic>
          <a:graphicData uri="http://schemas.openxmlformats.org/presentationml/2006/ole">
            <p:oleObj spid="_x0000_s37893" name="Диаграмма" r:id="rId3" imgW="8086611" imgH="4905527" progId="Excel.Char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50004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Дорожный фонд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42844" y="714356"/>
          <a:ext cx="4857784" cy="2071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8918" name="Диаграмма 5"/>
          <p:cNvGraphicFramePr>
            <a:graphicFrameLocks/>
          </p:cNvGraphicFramePr>
          <p:nvPr/>
        </p:nvGraphicFramePr>
        <p:xfrm>
          <a:off x="3779838" y="2924175"/>
          <a:ext cx="5364162" cy="3744913"/>
        </p:xfrm>
        <a:graphic>
          <a:graphicData uri="http://schemas.openxmlformats.org/presentationml/2006/ole">
            <p:oleObj spid="_x0000_s38918" name="Диаграмма" r:id="rId7" imgW="5057775" imgH="3400539" progId="Excel.Chart.8">
              <p:embed/>
            </p:oleObj>
          </a:graphicData>
        </a:graphic>
      </p:graphicFrame>
      <p:pic>
        <p:nvPicPr>
          <p:cNvPr id="8" name="Рисунок 7" descr="Трасса-Р271-мост-через-Дон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844" y="2928934"/>
            <a:ext cx="3929090" cy="34290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5435600" y="692150"/>
            <a:ext cx="3529013" cy="2089150"/>
          </a:xfrm>
          <a:prstGeom prst="rect">
            <a:avLst/>
          </a:prstGeom>
          <a:gradFill rotWithShape="1">
            <a:gsLst>
              <a:gs pos="0">
                <a:srgbClr val="B2B2B2"/>
              </a:gs>
              <a:gs pos="100000">
                <a:srgbClr val="B2B2B2">
                  <a:gamma/>
                  <a:shade val="46275"/>
                  <a:invGamma/>
                </a:srgbClr>
              </a:gs>
            </a:gsLst>
            <a:path path="rect">
              <a:fillToRect r="100000" b="100000"/>
            </a:path>
          </a:gradFill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5632450" y="736600"/>
            <a:ext cx="3335338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600">
                <a:solidFill>
                  <a:schemeClr val="bg1"/>
                </a:solidFill>
              </a:rPr>
              <a:t>Объем бюджетных ассигнований</a:t>
            </a:r>
          </a:p>
          <a:p>
            <a:r>
              <a:rPr lang="ru-RU" sz="1600">
                <a:solidFill>
                  <a:schemeClr val="bg1"/>
                </a:solidFill>
              </a:rPr>
              <a:t>Дорожного фонда Боковского </a:t>
            </a:r>
          </a:p>
          <a:p>
            <a:r>
              <a:rPr lang="ru-RU" sz="1600">
                <a:solidFill>
                  <a:schemeClr val="bg1"/>
                </a:solidFill>
              </a:rPr>
              <a:t>сельского поселения в 2016 году</a:t>
            </a:r>
          </a:p>
          <a:p>
            <a:r>
              <a:rPr lang="ru-RU" sz="1600">
                <a:solidFill>
                  <a:schemeClr val="bg1"/>
                </a:solidFill>
              </a:rPr>
              <a:t>9392,2 тыс. рублей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6227763" y="3429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23" name="Rectangle 15"/>
          <p:cNvSpPr>
            <a:spLocks noChangeArrowheads="1"/>
          </p:cNvSpPr>
          <p:nvPr/>
        </p:nvSpPr>
        <p:spPr bwMode="auto">
          <a:xfrm>
            <a:off x="5651500" y="1700213"/>
            <a:ext cx="2808288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38" name="Rectangle 30"/>
          <p:cNvSpPr>
            <a:spLocks noChangeArrowheads="1"/>
          </p:cNvSpPr>
          <p:nvPr/>
        </p:nvSpPr>
        <p:spPr bwMode="auto">
          <a:xfrm>
            <a:off x="3276600" y="25654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39" name="Rectangle 31"/>
          <p:cNvSpPr>
            <a:spLocks noChangeArrowheads="1"/>
          </p:cNvSpPr>
          <p:nvPr/>
        </p:nvSpPr>
        <p:spPr bwMode="auto">
          <a:xfrm>
            <a:off x="3492500" y="1916113"/>
            <a:ext cx="2303463" cy="4321175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41" name="Rectangle 33"/>
          <p:cNvSpPr>
            <a:spLocks noChangeArrowheads="1"/>
          </p:cNvSpPr>
          <p:nvPr/>
        </p:nvSpPr>
        <p:spPr bwMode="auto">
          <a:xfrm>
            <a:off x="6372225" y="1916113"/>
            <a:ext cx="2160588" cy="4392612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42" name="Rectangle 34"/>
          <p:cNvSpPr>
            <a:spLocks noChangeArrowheads="1"/>
          </p:cNvSpPr>
          <p:nvPr/>
        </p:nvSpPr>
        <p:spPr bwMode="auto">
          <a:xfrm>
            <a:off x="755650" y="1916113"/>
            <a:ext cx="2232025" cy="4321175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48" name="Text Box 40"/>
          <p:cNvSpPr txBox="1">
            <a:spLocks noChangeArrowheads="1"/>
          </p:cNvSpPr>
          <p:nvPr/>
        </p:nvSpPr>
        <p:spPr bwMode="auto">
          <a:xfrm>
            <a:off x="755650" y="568325"/>
            <a:ext cx="955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3049" name="Text Box 41"/>
          <p:cNvSpPr txBox="1">
            <a:spLocks noChangeArrowheads="1"/>
          </p:cNvSpPr>
          <p:nvPr/>
        </p:nvSpPr>
        <p:spPr bwMode="auto">
          <a:xfrm>
            <a:off x="1311275" y="5683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3050" name="Text Box 42"/>
          <p:cNvSpPr txBox="1">
            <a:spLocks noChangeArrowheads="1"/>
          </p:cNvSpPr>
          <p:nvPr/>
        </p:nvSpPr>
        <p:spPr bwMode="auto">
          <a:xfrm>
            <a:off x="827088" y="333375"/>
            <a:ext cx="4897437" cy="11906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Основа</a:t>
            </a:r>
            <a:r>
              <a:rPr lang="ru-RU" b="1"/>
              <a:t> </a:t>
            </a:r>
            <a:r>
              <a:rPr lang="ru-RU" b="1">
                <a:solidFill>
                  <a:schemeClr val="bg1"/>
                </a:solidFill>
              </a:rPr>
              <a:t>формирования проекта бюджета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Боковского сельского поселения Боковского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района на 2016 год</a:t>
            </a:r>
          </a:p>
        </p:txBody>
      </p:sp>
      <p:sp>
        <p:nvSpPr>
          <p:cNvPr id="43051" name="Text Box 43"/>
          <p:cNvSpPr txBox="1">
            <a:spLocks noChangeArrowheads="1"/>
          </p:cNvSpPr>
          <p:nvPr/>
        </p:nvSpPr>
        <p:spPr bwMode="auto">
          <a:xfrm>
            <a:off x="684213" y="2060575"/>
            <a:ext cx="230346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400" b="1">
                <a:latin typeface="Times New Roman" pitchFamily="18" charset="0"/>
              </a:rPr>
              <a:t>Основные направления</a:t>
            </a:r>
          </a:p>
          <a:p>
            <a:r>
              <a:rPr lang="ru-RU" sz="1400" b="1">
                <a:latin typeface="Times New Roman" pitchFamily="18" charset="0"/>
              </a:rPr>
              <a:t>бюджетной политики и </a:t>
            </a:r>
          </a:p>
          <a:p>
            <a:r>
              <a:rPr lang="ru-RU" sz="1400" b="1">
                <a:latin typeface="Times New Roman" pitchFamily="18" charset="0"/>
              </a:rPr>
              <a:t>основных направлениях </a:t>
            </a:r>
          </a:p>
          <a:p>
            <a:r>
              <a:rPr lang="ru-RU" sz="1400" b="1">
                <a:latin typeface="Times New Roman" pitchFamily="18" charset="0"/>
              </a:rPr>
              <a:t>налоговой политики</a:t>
            </a:r>
          </a:p>
          <a:p>
            <a:r>
              <a:rPr lang="ru-RU" sz="1400" b="1">
                <a:latin typeface="Times New Roman" pitchFamily="18" charset="0"/>
              </a:rPr>
              <a:t>Боковского сельского</a:t>
            </a:r>
          </a:p>
          <a:p>
            <a:r>
              <a:rPr lang="ru-RU" sz="1400" b="1">
                <a:latin typeface="Times New Roman" pitchFamily="18" charset="0"/>
              </a:rPr>
              <a:t>поселения Боковского</a:t>
            </a:r>
          </a:p>
          <a:p>
            <a:r>
              <a:rPr lang="ru-RU" sz="1400" b="1">
                <a:latin typeface="Times New Roman" pitchFamily="18" charset="0"/>
              </a:rPr>
              <a:t>района на 2016-2018</a:t>
            </a:r>
          </a:p>
          <a:p>
            <a:r>
              <a:rPr lang="ru-RU" sz="1400" b="1">
                <a:latin typeface="Times New Roman" pitchFamily="18" charset="0"/>
              </a:rPr>
              <a:t>годы (Постановление </a:t>
            </a:r>
          </a:p>
          <a:p>
            <a:r>
              <a:rPr lang="ru-RU" sz="1400" b="1">
                <a:latin typeface="Times New Roman" pitchFamily="18" charset="0"/>
              </a:rPr>
              <a:t>Администрации Боковского</a:t>
            </a:r>
          </a:p>
          <a:p>
            <a:r>
              <a:rPr lang="ru-RU" sz="1400" b="1">
                <a:latin typeface="Times New Roman" pitchFamily="18" charset="0"/>
              </a:rPr>
              <a:t>сельского поселения </a:t>
            </a:r>
          </a:p>
          <a:p>
            <a:r>
              <a:rPr lang="ru-RU" sz="1400" b="1">
                <a:latin typeface="Times New Roman" pitchFamily="18" charset="0"/>
              </a:rPr>
              <a:t>от 25.11.2015г.№ 650</a:t>
            </a:r>
          </a:p>
          <a:p>
            <a:endParaRPr lang="ru-RU" sz="1400" b="1">
              <a:latin typeface="Times New Roman" pitchFamily="18" charset="0"/>
            </a:endParaRPr>
          </a:p>
        </p:txBody>
      </p:sp>
      <p:sp>
        <p:nvSpPr>
          <p:cNvPr id="43052" name="Text Box 44"/>
          <p:cNvSpPr txBox="1">
            <a:spLocks noChangeArrowheads="1"/>
          </p:cNvSpPr>
          <p:nvPr/>
        </p:nvSpPr>
        <p:spPr bwMode="auto">
          <a:xfrm>
            <a:off x="3779838" y="2224088"/>
            <a:ext cx="1655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3053" name="Text Box 45"/>
          <p:cNvSpPr txBox="1">
            <a:spLocks noChangeArrowheads="1"/>
          </p:cNvSpPr>
          <p:nvPr/>
        </p:nvSpPr>
        <p:spPr bwMode="auto">
          <a:xfrm>
            <a:off x="3492500" y="2060575"/>
            <a:ext cx="23749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400" b="1">
                <a:latin typeface="Times New Roman" pitchFamily="18" charset="0"/>
              </a:rPr>
              <a:t>Прогноз социально-</a:t>
            </a:r>
          </a:p>
          <a:p>
            <a:r>
              <a:rPr lang="ru-RU" sz="1400" b="1">
                <a:latin typeface="Times New Roman" pitchFamily="18" charset="0"/>
              </a:rPr>
              <a:t>экономического развития</a:t>
            </a:r>
          </a:p>
          <a:p>
            <a:r>
              <a:rPr lang="ru-RU" sz="1400" b="1">
                <a:latin typeface="Times New Roman" pitchFamily="18" charset="0"/>
              </a:rPr>
              <a:t>Боковского сельского поселения</a:t>
            </a:r>
          </a:p>
          <a:p>
            <a:r>
              <a:rPr lang="ru-RU" sz="1400" b="1">
                <a:latin typeface="Times New Roman" pitchFamily="18" charset="0"/>
              </a:rPr>
              <a:t>Боковского района на</a:t>
            </a:r>
          </a:p>
          <a:p>
            <a:r>
              <a:rPr lang="ru-RU" sz="1400" b="1">
                <a:latin typeface="Times New Roman" pitchFamily="18" charset="0"/>
              </a:rPr>
              <a:t>2016-2018 годы (Постановление</a:t>
            </a:r>
          </a:p>
          <a:p>
            <a:r>
              <a:rPr lang="ru-RU" sz="1400" b="1">
                <a:latin typeface="Times New Roman" pitchFamily="18" charset="0"/>
              </a:rPr>
              <a:t>Администрации Боковского</a:t>
            </a:r>
          </a:p>
          <a:p>
            <a:r>
              <a:rPr lang="ru-RU" sz="1400" b="1">
                <a:latin typeface="Times New Roman" pitchFamily="18" charset="0"/>
              </a:rPr>
              <a:t>сельского поселения </a:t>
            </a:r>
          </a:p>
          <a:p>
            <a:r>
              <a:rPr lang="ru-RU" sz="1400" b="1">
                <a:latin typeface="Times New Roman" pitchFamily="18" charset="0"/>
              </a:rPr>
              <a:t>от 14.07.2015г. № 348 </a:t>
            </a:r>
          </a:p>
        </p:txBody>
      </p:sp>
      <p:sp>
        <p:nvSpPr>
          <p:cNvPr id="43056" name="Text Box 48"/>
          <p:cNvSpPr txBox="1">
            <a:spLocks noChangeArrowheads="1"/>
          </p:cNvSpPr>
          <p:nvPr/>
        </p:nvSpPr>
        <p:spPr bwMode="auto">
          <a:xfrm flipH="1" flipV="1">
            <a:off x="6578600" y="215900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>
            <a:spAutoFit/>
          </a:bodyPr>
          <a:lstStyle/>
          <a:p>
            <a:r>
              <a:rPr lang="ru-RU"/>
              <a:t>му</a:t>
            </a:r>
          </a:p>
        </p:txBody>
      </p:sp>
      <p:sp>
        <p:nvSpPr>
          <p:cNvPr id="43057" name="Text Box 49"/>
          <p:cNvSpPr txBox="1">
            <a:spLocks noChangeArrowheads="1"/>
          </p:cNvSpPr>
          <p:nvPr/>
        </p:nvSpPr>
        <p:spPr bwMode="auto">
          <a:xfrm>
            <a:off x="6443663" y="2058988"/>
            <a:ext cx="22209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400" b="1">
                <a:latin typeface="Times New Roman" pitchFamily="18" charset="0"/>
              </a:rPr>
              <a:t>Муниципальные </a:t>
            </a:r>
          </a:p>
          <a:p>
            <a:r>
              <a:rPr lang="ru-RU" sz="1400" b="1">
                <a:latin typeface="Times New Roman" pitchFamily="18" charset="0"/>
              </a:rPr>
              <a:t>программы Боковского</a:t>
            </a:r>
          </a:p>
          <a:p>
            <a:r>
              <a:rPr lang="ru-RU" sz="1400" b="1">
                <a:latin typeface="Times New Roman" pitchFamily="18" charset="0"/>
              </a:rPr>
              <a:t>сельского поселения</a:t>
            </a:r>
          </a:p>
        </p:txBody>
      </p:sp>
      <p:pic>
        <p:nvPicPr>
          <p:cNvPr id="43060" name="Picture 52" descr="http://special.bokovskaya.donland.ru/Data/Sites/97/userfiles/9538/img/2014/09/dsc_008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14288"/>
            <a:ext cx="2879725" cy="18557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50004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Структура межбюджетных трансфертов в 2015 – 2016 годах</a:t>
            </a:r>
          </a:p>
        </p:txBody>
      </p:sp>
      <p:sp>
        <p:nvSpPr>
          <p:cNvPr id="39945" name="TextBox 4"/>
          <p:cNvSpPr txBox="1">
            <a:spLocks noChangeArrowheads="1"/>
          </p:cNvSpPr>
          <p:nvPr/>
        </p:nvSpPr>
        <p:spPr bwMode="auto">
          <a:xfrm>
            <a:off x="785813" y="1214438"/>
            <a:ext cx="1357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  <p:graphicFrame>
        <p:nvGraphicFramePr>
          <p:cNvPr id="39941" name="Диаграмма 5"/>
          <p:cNvGraphicFramePr>
            <a:graphicFrameLocks/>
          </p:cNvGraphicFramePr>
          <p:nvPr/>
        </p:nvGraphicFramePr>
        <p:xfrm>
          <a:off x="252413" y="1239838"/>
          <a:ext cx="8439150" cy="4960937"/>
        </p:xfrm>
        <a:graphic>
          <a:graphicData uri="http://schemas.openxmlformats.org/presentationml/2006/ole">
            <p:oleObj spid="_x0000_s39941" name="Диаграмма" r:id="rId3" imgW="8134274" imgH="4781398" progId="Excel.Char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0004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Субсидии на софинансирование расходных обязательств в 2016 году</a:t>
            </a:r>
          </a:p>
        </p:txBody>
      </p:sp>
      <p:graphicFrame>
        <p:nvGraphicFramePr>
          <p:cNvPr id="40964" name="Диаграмма 3"/>
          <p:cNvGraphicFramePr>
            <a:graphicFrameLocks/>
          </p:cNvGraphicFramePr>
          <p:nvPr/>
        </p:nvGraphicFramePr>
        <p:xfrm>
          <a:off x="0" y="720725"/>
          <a:ext cx="8893175" cy="5948363"/>
        </p:xfrm>
        <a:graphic>
          <a:graphicData uri="http://schemas.openxmlformats.org/presentationml/2006/ole">
            <p:oleObj spid="_x0000_s40964" name="Диаграмма" r:id="rId3" imgW="9039187" imgH="6229464" progId="Excel.Chart.8">
              <p:embed/>
            </p:oleObj>
          </a:graphicData>
        </a:graphic>
      </p:graphicFrame>
      <p:sp>
        <p:nvSpPr>
          <p:cNvPr id="40968" name="TextBox 5"/>
          <p:cNvSpPr txBox="1">
            <a:spLocks noChangeArrowheads="1"/>
          </p:cNvSpPr>
          <p:nvPr/>
        </p:nvSpPr>
        <p:spPr bwMode="auto">
          <a:xfrm>
            <a:off x="500063" y="5572125"/>
            <a:ext cx="52498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Уровень софинансирования для бюджета поселения – 4,9 %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Выгнутая вверх стрелка 20"/>
          <p:cNvSpPr/>
          <p:nvPr/>
        </p:nvSpPr>
        <p:spPr>
          <a:xfrm rot="1018175">
            <a:off x="3524250" y="696913"/>
            <a:ext cx="1544638" cy="393700"/>
          </a:xfrm>
          <a:prstGeom prst="curvedDownArrow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низ стрелка 19"/>
          <p:cNvSpPr/>
          <p:nvPr/>
        </p:nvSpPr>
        <p:spPr>
          <a:xfrm rot="1397824">
            <a:off x="331788" y="1801813"/>
            <a:ext cx="1639887" cy="571500"/>
          </a:xfrm>
          <a:prstGeom prst="curvedUpArrow">
            <a:avLst/>
          </a:prstGeom>
          <a:gradFill flip="none" rotWithShape="1">
            <a:gsLst>
              <a:gs pos="0">
                <a:srgbClr val="7BFD71">
                  <a:shade val="30000"/>
                  <a:satMod val="115000"/>
                  <a:tint val="66000"/>
                  <a:satMod val="160000"/>
                </a:srgbClr>
              </a:gs>
              <a:gs pos="50000">
                <a:srgbClr val="7BFD71">
                  <a:shade val="30000"/>
                  <a:satMod val="115000"/>
                  <a:tint val="44500"/>
                  <a:satMod val="160000"/>
                </a:srgbClr>
              </a:gs>
              <a:gs pos="100000">
                <a:srgbClr val="7BFD71">
                  <a:shade val="30000"/>
                  <a:satMod val="115000"/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2844" y="785794"/>
            <a:ext cx="1357322" cy="714380"/>
          </a:xfrm>
          <a:prstGeom prst="roundRect">
            <a:avLst/>
          </a:prstGeom>
          <a:gradFill flip="none" rotWithShape="1">
            <a:gsLst>
              <a:gs pos="0">
                <a:srgbClr val="7BFD71">
                  <a:tint val="66000"/>
                  <a:satMod val="160000"/>
                </a:srgbClr>
              </a:gs>
              <a:gs pos="50000">
                <a:srgbClr val="7BFD71">
                  <a:tint val="44500"/>
                  <a:satMod val="160000"/>
                </a:srgbClr>
              </a:gs>
              <a:gs pos="100000">
                <a:srgbClr val="7BFD71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8000"/>
                </a:solidFill>
              </a:rPr>
              <a:t>Основание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0"/>
            <a:ext cx="9144000" cy="6545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Особенности формирования бюджета на 2016 год</a:t>
            </a:r>
          </a:p>
        </p:txBody>
      </p:sp>
      <p:sp>
        <p:nvSpPr>
          <p:cNvPr id="12" name="Овал 11"/>
          <p:cNvSpPr/>
          <p:nvPr/>
        </p:nvSpPr>
        <p:spPr>
          <a:xfrm>
            <a:off x="1714480" y="714356"/>
            <a:ext cx="2286016" cy="1643074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0070C0"/>
                </a:solidFill>
              </a:rPr>
              <a:t>Федеральный закон от 30.09.2015 № 273-ФЗ «Об особенностях составления и утверждения проектов бюджетов бюджетной системы РФ на 2016 год …»  </a:t>
            </a:r>
          </a:p>
        </p:txBody>
      </p:sp>
      <p:sp>
        <p:nvSpPr>
          <p:cNvPr id="13" name="Овал 12"/>
          <p:cNvSpPr/>
          <p:nvPr/>
        </p:nvSpPr>
        <p:spPr>
          <a:xfrm>
            <a:off x="6786578" y="714356"/>
            <a:ext cx="2071702" cy="1643074"/>
          </a:xfrm>
          <a:prstGeom prst="ellipse">
            <a:avLst/>
          </a:prstGeom>
          <a:gradFill flip="none" rotWithShape="1">
            <a:gsLst>
              <a:gs pos="0">
                <a:srgbClr val="9966FF">
                  <a:tint val="66000"/>
                  <a:satMod val="160000"/>
                </a:srgbClr>
              </a:gs>
              <a:gs pos="50000">
                <a:srgbClr val="9966FF">
                  <a:tint val="44500"/>
                  <a:satMod val="160000"/>
                </a:srgbClr>
              </a:gs>
              <a:gs pos="100000">
                <a:srgbClr val="9966FF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>
                <a:solidFill>
                  <a:srgbClr val="7030A0"/>
                </a:solidFill>
              </a:rPr>
              <a:t>Решение Собрания депутатов Боковского сельского поселения от  30.10.2015 №123 «Об особенностях регулирования бюджетных правоотношений в Боковском сельском поселении в 2015 и  2016 годах»  </a:t>
            </a:r>
          </a:p>
        </p:txBody>
      </p:sp>
      <p:sp>
        <p:nvSpPr>
          <p:cNvPr id="14" name="Овал 13"/>
          <p:cNvSpPr/>
          <p:nvPr/>
        </p:nvSpPr>
        <p:spPr>
          <a:xfrm>
            <a:off x="4071934" y="1285860"/>
            <a:ext cx="2000264" cy="1714512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rgbClr val="CC6600"/>
                </a:solidFill>
              </a:rPr>
              <a:t>Областной закон от 20.10.2015 № 413-ФЗ «Об особенностях регулирования бюджетных правоотношений в Ростовской области в 2015 на 2016 годах»  </a:t>
            </a: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6286512" y="2857496"/>
            <a:ext cx="2643206" cy="1285884"/>
          </a:xfrm>
          <a:prstGeom prst="flowChartAlternateProcess">
            <a:avLst/>
          </a:prstGeom>
          <a:gradFill flip="none" rotWithShape="1">
            <a:gsLst>
              <a:gs pos="0">
                <a:srgbClr val="3FAB49">
                  <a:shade val="30000"/>
                  <a:satMod val="115000"/>
                </a:srgbClr>
              </a:gs>
              <a:gs pos="50000">
                <a:srgbClr val="3FAB49">
                  <a:shade val="67500"/>
                  <a:satMod val="115000"/>
                </a:srgbClr>
              </a:gs>
              <a:gs pos="100000">
                <a:srgbClr val="3FAB49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>
                <a:solidFill>
                  <a:srgbClr val="FFFFFF"/>
                </a:solidFill>
              </a:rPr>
              <a:t>Проект бюджета Боковского сельского поселения на 1 год (внесен в Собрание депутатов 4 декабря)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7072330" y="4286256"/>
            <a:ext cx="1071570" cy="714380"/>
          </a:xfrm>
          <a:prstGeom prst="downArrow">
            <a:avLst/>
          </a:prstGeom>
          <a:gradFill flip="none" rotWithShape="1">
            <a:gsLst>
              <a:gs pos="0">
                <a:srgbClr val="7BFD71">
                  <a:shade val="30000"/>
                  <a:satMod val="115000"/>
                </a:srgbClr>
              </a:gs>
              <a:gs pos="50000">
                <a:srgbClr val="7BFD71">
                  <a:shade val="67500"/>
                  <a:satMod val="115000"/>
                </a:srgbClr>
              </a:gs>
              <a:gs pos="100000">
                <a:srgbClr val="7BFD71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Загнутый угол 17"/>
          <p:cNvSpPr/>
          <p:nvPr/>
        </p:nvSpPr>
        <p:spPr>
          <a:xfrm>
            <a:off x="6715125" y="5072063"/>
            <a:ext cx="1928813" cy="1357312"/>
          </a:xfrm>
          <a:prstGeom prst="foldedCorner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rgbClr val="A2935E"/>
                </a:solidFill>
              </a:rPr>
              <a:t>в целях повышения точности расчетов в рамках изменений макроэкономических условий</a:t>
            </a:r>
          </a:p>
        </p:txBody>
      </p:sp>
      <p:sp>
        <p:nvSpPr>
          <p:cNvPr id="22" name="Выгнутая вниз стрелка 21"/>
          <p:cNvSpPr/>
          <p:nvPr/>
        </p:nvSpPr>
        <p:spPr>
          <a:xfrm rot="20508891">
            <a:off x="5954713" y="2344738"/>
            <a:ext cx="1355725" cy="377825"/>
          </a:xfrm>
          <a:prstGeom prst="curved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7500938" y="2428875"/>
            <a:ext cx="642937" cy="428625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61" name="AutoShape 29"/>
          <p:cNvSpPr>
            <a:spLocks noChangeArrowheads="1"/>
          </p:cNvSpPr>
          <p:nvPr/>
        </p:nvSpPr>
        <p:spPr bwMode="auto">
          <a:xfrm>
            <a:off x="0" y="3716338"/>
            <a:ext cx="1728788" cy="2736850"/>
          </a:xfrm>
          <a:prstGeom prst="roundRect">
            <a:avLst>
              <a:gd name="adj" fmla="val 16667"/>
            </a:avLst>
          </a:prstGeom>
          <a:solidFill>
            <a:srgbClr val="CC99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00FF"/>
                </a:solidFill>
              </a:rPr>
              <a:t>Несмотря на</a:t>
            </a:r>
          </a:p>
          <a:p>
            <a:pPr algn="ctr"/>
            <a:r>
              <a:rPr lang="ru-RU" b="1">
                <a:solidFill>
                  <a:srgbClr val="0000FF"/>
                </a:solidFill>
              </a:rPr>
              <a:t>однолетний</a:t>
            </a:r>
          </a:p>
          <a:p>
            <a:pPr algn="ctr"/>
            <a:r>
              <a:rPr lang="ru-RU" b="1">
                <a:solidFill>
                  <a:srgbClr val="0000FF"/>
                </a:solidFill>
              </a:rPr>
              <a:t>бюджет</a:t>
            </a:r>
          </a:p>
        </p:txBody>
      </p:sp>
      <p:sp>
        <p:nvSpPr>
          <p:cNvPr id="18463" name="AutoShape 31"/>
          <p:cNvSpPr>
            <a:spLocks noChangeArrowheads="1"/>
          </p:cNvSpPr>
          <p:nvPr/>
        </p:nvSpPr>
        <p:spPr bwMode="auto">
          <a:xfrm>
            <a:off x="1763713" y="3860800"/>
            <a:ext cx="4679950" cy="2447925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Tx/>
              <a:buChar char="•"/>
            </a:pPr>
            <a:r>
              <a:rPr lang="ru-RU" sz="1400"/>
              <a:t> </a:t>
            </a:r>
            <a:r>
              <a:rPr lang="ru-RU" sz="1400" b="1">
                <a:solidFill>
                  <a:srgbClr val="FF3300"/>
                </a:solidFill>
              </a:rPr>
              <a:t>прогноз социально-экономического</a:t>
            </a:r>
          </a:p>
          <a:p>
            <a:r>
              <a:rPr lang="ru-RU" sz="1400" b="1">
                <a:solidFill>
                  <a:srgbClr val="FF3300"/>
                </a:solidFill>
              </a:rPr>
              <a:t>  развития Боковского сельского поселения – </a:t>
            </a:r>
          </a:p>
          <a:p>
            <a:r>
              <a:rPr lang="ru-RU" sz="1400" b="1">
                <a:solidFill>
                  <a:srgbClr val="FF3300"/>
                </a:solidFill>
              </a:rPr>
              <a:t>  на 3-х летний период</a:t>
            </a:r>
          </a:p>
          <a:p>
            <a:pPr>
              <a:buFontTx/>
              <a:buChar char="•"/>
            </a:pPr>
            <a:r>
              <a:rPr lang="ru-RU" sz="1400" b="1">
                <a:solidFill>
                  <a:srgbClr val="FF3300"/>
                </a:solidFill>
              </a:rPr>
              <a:t> основные направления бюджетной и налоговой</a:t>
            </a:r>
          </a:p>
          <a:p>
            <a:r>
              <a:rPr lang="ru-RU" sz="1400" b="1">
                <a:solidFill>
                  <a:srgbClr val="FF3300"/>
                </a:solidFill>
              </a:rPr>
              <a:t>  политики Боковского сельского поселения </a:t>
            </a:r>
          </a:p>
          <a:p>
            <a:r>
              <a:rPr lang="ru-RU" sz="1400" b="1">
                <a:solidFill>
                  <a:srgbClr val="FF3300"/>
                </a:solidFill>
              </a:rPr>
              <a:t>  на 2016-2018 годы</a:t>
            </a:r>
          </a:p>
          <a:p>
            <a:pPr>
              <a:buFontTx/>
              <a:buChar char="•"/>
            </a:pPr>
            <a:r>
              <a:rPr lang="ru-RU" sz="1400" b="1">
                <a:solidFill>
                  <a:srgbClr val="FF3300"/>
                </a:solidFill>
              </a:rPr>
              <a:t> документ стратегического планирования – </a:t>
            </a:r>
          </a:p>
          <a:p>
            <a:r>
              <a:rPr lang="ru-RU" sz="1400" b="1">
                <a:solidFill>
                  <a:srgbClr val="FF3300"/>
                </a:solidFill>
              </a:rPr>
              <a:t>  на долгосрочный период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545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Проект бюджета на 2016 год содержит приоритетные пути реализации основных задач: </a:t>
            </a:r>
          </a:p>
        </p:txBody>
      </p:sp>
      <p:graphicFrame>
        <p:nvGraphicFramePr>
          <p:cNvPr id="27" name="Схема 26"/>
          <p:cNvGraphicFramePr/>
          <p:nvPr/>
        </p:nvGraphicFramePr>
        <p:xfrm>
          <a:off x="142844" y="1397000"/>
          <a:ext cx="8643998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42860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>
                <a:solidFill>
                  <a:srgbClr val="FFFFFF"/>
                </a:solidFill>
                <a:latin typeface="Times New Roman" pitchFamily="18" charset="0"/>
              </a:rPr>
              <a:t>Основные параметры проекта бюджета Боковского сельского поселения на 2016 год</a:t>
            </a:r>
            <a:endParaRPr lang="ru-RU" sz="2000" b="1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428625" y="642938"/>
            <a:ext cx="39290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Доходы бюджета </a:t>
            </a:r>
          </a:p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25220,4</a:t>
            </a:r>
          </a:p>
        </p:txBody>
      </p:sp>
      <p:sp>
        <p:nvSpPr>
          <p:cNvPr id="20485" name="TextBox 7"/>
          <p:cNvSpPr txBox="1">
            <a:spLocks noChangeArrowheads="1"/>
          </p:cNvSpPr>
          <p:nvPr/>
        </p:nvSpPr>
        <p:spPr bwMode="auto">
          <a:xfrm>
            <a:off x="4786313" y="642938"/>
            <a:ext cx="39290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Расходы бюджета </a:t>
            </a:r>
          </a:p>
          <a:p>
            <a:pPr algn="ctr"/>
            <a:r>
              <a:rPr lang="ru-RU" sz="1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25220,4</a:t>
            </a:r>
          </a:p>
        </p:txBody>
      </p:sp>
      <p:sp>
        <p:nvSpPr>
          <p:cNvPr id="20486" name="TextBox 8"/>
          <p:cNvSpPr txBox="1">
            <a:spLocks noChangeArrowheads="1"/>
          </p:cNvSpPr>
          <p:nvPr/>
        </p:nvSpPr>
        <p:spPr bwMode="auto">
          <a:xfrm>
            <a:off x="7358063" y="1428750"/>
            <a:ext cx="1357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8625" y="1643063"/>
            <a:ext cx="3929063" cy="4286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Налог на доходы физических лиц   5020,8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28625" y="2143125"/>
            <a:ext cx="3929063" cy="4286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C1911"/>
                </a:solidFill>
                <a:latin typeface="Times New Roman" pitchFamily="18" charset="0"/>
                <a:cs typeface="Times New Roman" pitchFamily="18" charset="0"/>
              </a:rPr>
              <a:t>Акцизы 3541,3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28625" y="2714625"/>
            <a:ext cx="3929063" cy="4286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C1911"/>
                </a:solidFill>
                <a:latin typeface="Times New Roman" pitchFamily="18" charset="0"/>
                <a:cs typeface="Times New Roman" pitchFamily="18" charset="0"/>
              </a:rPr>
              <a:t>Налог на имущество физических лиц 1111,6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28625" y="3286125"/>
            <a:ext cx="3929063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C1911"/>
                </a:solidFill>
                <a:latin typeface="Times New Roman" pitchFamily="18" charset="0"/>
                <a:cs typeface="Times New Roman" pitchFamily="18" charset="0"/>
              </a:rPr>
              <a:t>Земельный налог 2112,8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8625" y="3857625"/>
            <a:ext cx="3929063" cy="785813"/>
          </a:xfrm>
          <a:prstGeom prst="rect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C1911"/>
                </a:solidFill>
                <a:latin typeface="Times New Roman" pitchFamily="18" charset="0"/>
                <a:cs typeface="Times New Roman" pitchFamily="18" charset="0"/>
              </a:rPr>
              <a:t>Доходы от использования имущества, находящегося в муниципальной собственности 48,4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28625" y="4786313"/>
            <a:ext cx="3929063" cy="64293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из областного бюджета 9055,4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28625" y="5643563"/>
            <a:ext cx="3929063" cy="571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Иные доходы 2330,1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786313" y="1643063"/>
            <a:ext cx="3929062" cy="4286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Социальная политика  225,3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786313" y="2143125"/>
            <a:ext cx="3929062" cy="4286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C1911"/>
                </a:solidFill>
                <a:latin typeface="Times New Roman" pitchFamily="18" charset="0"/>
                <a:cs typeface="Times New Roman" pitchFamily="18" charset="0"/>
              </a:rPr>
              <a:t>Охрана окружающей среды 200,0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786313" y="2714625"/>
            <a:ext cx="3929062" cy="4286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C1911"/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 1354,1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786313" y="3286125"/>
            <a:ext cx="3929062" cy="42862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C1911"/>
                </a:solidFill>
                <a:latin typeface="Times New Roman" pitchFamily="18" charset="0"/>
                <a:cs typeface="Times New Roman" pitchFamily="18" charset="0"/>
              </a:rPr>
              <a:t>Культура 6906,8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786313" y="3857625"/>
            <a:ext cx="3929062" cy="785813"/>
          </a:xfrm>
          <a:prstGeom prst="rect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C1911"/>
                </a:solidFill>
                <a:latin typeface="Times New Roman" pitchFamily="18" charset="0"/>
                <a:cs typeface="Times New Roman" pitchFamily="18" charset="0"/>
              </a:rPr>
              <a:t>Дорожный фонд 9392,2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4786313" y="4786313"/>
            <a:ext cx="3929062" cy="64293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  649,8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786313" y="5643563"/>
            <a:ext cx="3929062" cy="571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Иные расходы 6492,2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4291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Крупнейшие налогоплательщики Боковского сельского поселения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3541" y="1158939"/>
            <a:ext cx="3968370" cy="148775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ОАО «БОКОВСКОЕ»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30023" y="3822928"/>
            <a:ext cx="4046193" cy="1980683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C1911"/>
                </a:solidFill>
                <a:latin typeface="Times New Roman" pitchFamily="18" charset="0"/>
                <a:cs typeface="Times New Roman" pitchFamily="18" charset="0"/>
              </a:rPr>
              <a:t>ООО «СОЮЗ»</a:t>
            </a:r>
          </a:p>
        </p:txBody>
      </p:sp>
      <p:pic>
        <p:nvPicPr>
          <p:cNvPr id="22541" name="Picture 13" descr="http://s1.stc.all.kpcdn.net/share/i/12/4015080/inx675x4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3" y="1484313"/>
            <a:ext cx="4427537" cy="38163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0004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Боковского сельского поселения в 2016 году </a:t>
            </a:r>
          </a:p>
        </p:txBody>
      </p:sp>
      <p:graphicFrame>
        <p:nvGraphicFramePr>
          <p:cNvPr id="23556" name="Диаграмма 5"/>
          <p:cNvGraphicFramePr>
            <a:graphicFrameLocks/>
          </p:cNvGraphicFramePr>
          <p:nvPr/>
        </p:nvGraphicFramePr>
        <p:xfrm>
          <a:off x="180975" y="1030288"/>
          <a:ext cx="8939213" cy="5095875"/>
        </p:xfrm>
        <a:graphic>
          <a:graphicData uri="http://schemas.openxmlformats.org/presentationml/2006/ole">
            <p:oleObj spid="_x0000_s23556" name="Диаграмма" r:id="rId3" imgW="8848877" imgH="5286489" progId="Excel.Char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Динамика поступления налога на доходы </a:t>
            </a:r>
          </a:p>
          <a:p>
            <a:pPr algn="ctr"/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физических лиц в бюджет Боковского сельского поселения</a:t>
            </a:r>
          </a:p>
        </p:txBody>
      </p:sp>
      <p:graphicFrame>
        <p:nvGraphicFramePr>
          <p:cNvPr id="24580" name="Диаграмма 3"/>
          <p:cNvGraphicFramePr>
            <a:graphicFrameLocks/>
          </p:cNvGraphicFramePr>
          <p:nvPr/>
        </p:nvGraphicFramePr>
        <p:xfrm>
          <a:off x="498475" y="1793875"/>
          <a:ext cx="8139113" cy="3630613"/>
        </p:xfrm>
        <a:graphic>
          <a:graphicData uri="http://schemas.openxmlformats.org/presentationml/2006/ole">
            <p:oleObj spid="_x0000_s24580" name="Диаграмма" r:id="rId3" imgW="8086611" imgH="3781501" progId="Excel.Chart.8">
              <p:embed/>
            </p:oleObj>
          </a:graphicData>
        </a:graphic>
      </p:graphicFrame>
      <p:sp>
        <p:nvSpPr>
          <p:cNvPr id="24584" name="TextBox 4"/>
          <p:cNvSpPr txBox="1">
            <a:spLocks noChangeArrowheads="1"/>
          </p:cNvSpPr>
          <p:nvPr/>
        </p:nvSpPr>
        <p:spPr bwMode="auto">
          <a:xfrm>
            <a:off x="642938" y="1357313"/>
            <a:ext cx="1357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млн. рублей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8572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Динамика поступления единого сельскохозяйственного налога </a:t>
            </a:r>
          </a:p>
          <a:p>
            <a:pPr algn="ctr"/>
            <a:r>
              <a:rPr lang="ru-RU" sz="20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в бюджет Боковского сельского поселения</a:t>
            </a:r>
          </a:p>
        </p:txBody>
      </p:sp>
      <p:graphicFrame>
        <p:nvGraphicFramePr>
          <p:cNvPr id="25604" name="Диаграмма 3"/>
          <p:cNvGraphicFramePr>
            <a:graphicFrameLocks/>
          </p:cNvGraphicFramePr>
          <p:nvPr/>
        </p:nvGraphicFramePr>
        <p:xfrm>
          <a:off x="323850" y="1268413"/>
          <a:ext cx="5245100" cy="5202237"/>
        </p:xfrm>
        <a:graphic>
          <a:graphicData uri="http://schemas.openxmlformats.org/presentationml/2006/ole">
            <p:oleObj spid="_x0000_s25604" name="Диаграмма" r:id="rId3" imgW="5057775" imgH="5019713" progId="Excel.Chart.8">
              <p:embed/>
            </p:oleObj>
          </a:graphicData>
        </a:graphic>
      </p:graphicFrame>
      <p:sp>
        <p:nvSpPr>
          <p:cNvPr id="25608" name="TextBox 4"/>
          <p:cNvSpPr txBox="1">
            <a:spLocks noChangeArrowheads="1"/>
          </p:cNvSpPr>
          <p:nvPr/>
        </p:nvSpPr>
        <p:spPr bwMode="auto">
          <a:xfrm>
            <a:off x="428625" y="1500188"/>
            <a:ext cx="13573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  <p:pic>
        <p:nvPicPr>
          <p:cNvPr id="6" name="Рисунок 5" descr="1501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3504" y="1500174"/>
            <a:ext cx="3643338" cy="4680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7529</TotalTime>
  <Words>690</Words>
  <Application>Microsoft Office PowerPoint</Application>
  <PresentationFormat>Экран (4:3)</PresentationFormat>
  <Paragraphs>200</Paragraphs>
  <Slides>21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Microsoft YaHei</vt:lpstr>
      <vt:lpstr>Тема Office</vt:lpstr>
      <vt:lpstr>Тема Office</vt:lpstr>
      <vt:lpstr>Диаграмма Microsoft Office Excel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Боковское С/П</cp:lastModifiedBy>
  <cp:revision>698</cp:revision>
  <cp:lastPrinted>2013-11-22T13:20:24Z</cp:lastPrinted>
  <dcterms:created xsi:type="dcterms:W3CDTF">2013-11-19T11:15:28Z</dcterms:created>
  <dcterms:modified xsi:type="dcterms:W3CDTF">2016-02-09T09:29:25Z</dcterms:modified>
</cp:coreProperties>
</file>